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5" r:id="rId3"/>
    <p:sldId id="281" r:id="rId4"/>
    <p:sldId id="270" r:id="rId5"/>
    <p:sldId id="278" r:id="rId6"/>
    <p:sldId id="280" r:id="rId7"/>
    <p:sldId id="283" r:id="rId8"/>
    <p:sldId id="282" r:id="rId9"/>
    <p:sldId id="295" r:id="rId10"/>
    <p:sldId id="284" r:id="rId11"/>
    <p:sldId id="291" r:id="rId12"/>
    <p:sldId id="292" r:id="rId13"/>
    <p:sldId id="293" r:id="rId14"/>
    <p:sldId id="294" r:id="rId15"/>
    <p:sldId id="296" r:id="rId16"/>
    <p:sldId id="297" r:id="rId17"/>
    <p:sldId id="298" r:id="rId18"/>
    <p:sldId id="286" r:id="rId19"/>
    <p:sldId id="300" r:id="rId20"/>
    <p:sldId id="301" r:id="rId21"/>
    <p:sldId id="274" r:id="rId22"/>
    <p:sldId id="302" r:id="rId23"/>
    <p:sldId id="305" r:id="rId24"/>
    <p:sldId id="265" r:id="rId25"/>
    <p:sldId id="303" r:id="rId26"/>
    <p:sldId id="304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58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BFA139-4242-40D8-AD43-13DCBF957BFA}" type="datetimeFigureOut">
              <a:rPr lang="ru-RU" smtClean="0"/>
              <a:t>08.02.2019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E8EB08-9DAA-4123-8437-0124C9563A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BFA139-4242-40D8-AD43-13DCBF957BFA}" type="datetimeFigureOut">
              <a:rPr lang="ru-RU" smtClean="0"/>
              <a:t>08.02.2019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E8EB08-9DAA-4123-8437-0124C9563A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BFA139-4242-40D8-AD43-13DCBF957BFA}" type="datetimeFigureOut">
              <a:rPr lang="ru-RU" smtClean="0"/>
              <a:t>08.02.2019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E8EB08-9DAA-4123-8437-0124C9563A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BFA139-4242-40D8-AD43-13DCBF957BFA}" type="datetimeFigureOut">
              <a:rPr lang="ru-RU" smtClean="0"/>
              <a:t>08.02.2019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E8EB08-9DAA-4123-8437-0124C9563A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BFA139-4242-40D8-AD43-13DCBF957BFA}" type="datetimeFigureOut">
              <a:rPr lang="ru-RU" smtClean="0"/>
              <a:t>08.02.2019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E8EB08-9DAA-4123-8437-0124C9563A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BFA139-4242-40D8-AD43-13DCBF957BFA}" type="datetimeFigureOut">
              <a:rPr lang="ru-RU" smtClean="0"/>
              <a:t>08.02.2019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E8EB08-9DAA-4123-8437-0124C9563A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BFA139-4242-40D8-AD43-13DCBF957BFA}" type="datetimeFigureOut">
              <a:rPr lang="ru-RU" smtClean="0"/>
              <a:t>08.02.2019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E8EB08-9DAA-4123-8437-0124C9563A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BFA139-4242-40D8-AD43-13DCBF957BFA}" type="datetimeFigureOut">
              <a:rPr lang="ru-RU" smtClean="0"/>
              <a:t>08.02.2019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E8EB08-9DAA-4123-8437-0124C9563A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BFA139-4242-40D8-AD43-13DCBF957BFA}" type="datetimeFigureOut">
              <a:rPr lang="ru-RU" smtClean="0"/>
              <a:t>08.02.2019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E8EB08-9DAA-4123-8437-0124C9563A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BFA139-4242-40D8-AD43-13DCBF957BFA}" type="datetimeFigureOut">
              <a:rPr lang="ru-RU" smtClean="0"/>
              <a:t>08.02.2019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E8EB08-9DAA-4123-8437-0124C9563A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BFA139-4242-40D8-AD43-13DCBF957BFA}" type="datetimeFigureOut">
              <a:rPr lang="ru-RU" smtClean="0"/>
              <a:t>08.02.2019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E8EB08-9DAA-4123-8437-0124C9563A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26BFA139-4242-40D8-AD43-13DCBF957BFA}" type="datetimeFigureOut">
              <a:rPr lang="ru-RU" smtClean="0"/>
              <a:t>08.02.2019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5E8EB08-9DAA-4123-8437-0124C9563A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39752" y="2780928"/>
            <a:ext cx="6155010" cy="1470025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latin typeface="Arial Black" pitchFamily="34" charset="0"/>
              </a:rPr>
              <a:t>Алгоритм социального проектирования</a:t>
            </a:r>
            <a:endParaRPr lang="ru-RU" sz="3600" dirty="0"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79912" y="4653136"/>
            <a:ext cx="4714850" cy="1296144"/>
          </a:xfrm>
        </p:spPr>
        <p:txBody>
          <a:bodyPr>
            <a:normAutofit/>
          </a:bodyPr>
          <a:lstStyle/>
          <a:p>
            <a:r>
              <a:rPr lang="ru-RU" dirty="0" smtClean="0"/>
              <a:t>Шмидт Антонина Викторовна методист МБУДО «Центр внешкольной работы» ИГОСК</a:t>
            </a:r>
            <a:endParaRPr lang="ru-RU" dirty="0"/>
          </a:p>
        </p:txBody>
      </p:sp>
      <p:pic>
        <p:nvPicPr>
          <p:cNvPr id="4" name="Рисунок 3" descr="http://alchmk.at.ua/metod-kopilka.jpe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22"/>
          <a:stretch/>
        </p:blipFill>
        <p:spPr bwMode="auto">
          <a:xfrm>
            <a:off x="5796136" y="260648"/>
            <a:ext cx="2914650" cy="22878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513560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https://arhivurokov.ru/kopilka/uploads/user_file_56d545369055d/img_user_file_56d545369055d_4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https://arhivurokov.ru/kopilka/uploads/user_file_56d545369055d/img_user_file_56d545369055d_4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549119" y="342501"/>
            <a:ext cx="6840760" cy="45196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Структура работы над проектом</a:t>
            </a:r>
            <a:endParaRPr lang="ru-RU" sz="2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203848" y="980728"/>
            <a:ext cx="3096344" cy="36004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1.Выбор проблемы</a:t>
            </a:r>
            <a:endParaRPr lang="ru-RU" sz="20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549119" y="1556792"/>
            <a:ext cx="6840760" cy="122413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2.Сбор и анализ информации</a:t>
            </a:r>
          </a:p>
          <a:p>
            <a:pPr algn="just"/>
            <a:r>
              <a:rPr lang="ru-RU" sz="2000" dirty="0" smtClean="0"/>
              <a:t>(социологические опросы различных групп населения, анализ материалов СМИ, обработка полученных результатов)</a:t>
            </a:r>
            <a:endParaRPr lang="ru-RU" sz="20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549119" y="2951049"/>
            <a:ext cx="6840760" cy="36004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3.Разработка собственного варианта решения проблемы</a:t>
            </a:r>
            <a:endParaRPr lang="ru-RU" sz="20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549119" y="3573016"/>
            <a:ext cx="6840760" cy="36004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4.Разработка собственного варианта решения проблемы</a:t>
            </a:r>
            <a:endParaRPr lang="ru-RU" sz="20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549118" y="4149080"/>
            <a:ext cx="6840761" cy="72008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000" dirty="0" smtClean="0"/>
              <a:t>5.Реализация плана действия (обращение к заинтересованным лицам, собственное участие)</a:t>
            </a:r>
            <a:endParaRPr lang="ru-RU" sz="20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203848" y="5085184"/>
            <a:ext cx="3130762" cy="36004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6.Составление портфолио</a:t>
            </a:r>
            <a:endParaRPr lang="ru-RU" sz="20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3203848" y="5589240"/>
            <a:ext cx="3130762" cy="36004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7.Презентация</a:t>
            </a:r>
            <a:endParaRPr lang="ru-RU" sz="20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3203848" y="6116592"/>
            <a:ext cx="3130762" cy="36004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8.Рефлексия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771953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Как оформить проект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 algn="just">
              <a:buNone/>
            </a:pPr>
            <a:r>
              <a:rPr lang="ru-RU" dirty="0" smtClean="0"/>
              <a:t>        </a:t>
            </a:r>
            <a:r>
              <a:rPr lang="ru-RU" b="1" dirty="0" smtClean="0"/>
              <a:t>1.Название проекта </a:t>
            </a:r>
            <a:r>
              <a:rPr lang="ru-RU" dirty="0" smtClean="0"/>
              <a:t>– должно быть кратким, точно передавать суть и ожидаемый результат (не более 5 слов)</a:t>
            </a:r>
          </a:p>
          <a:p>
            <a:pPr marL="82296" indent="0" algn="just">
              <a:buNone/>
            </a:pPr>
            <a:endParaRPr lang="ru-RU" dirty="0" smtClean="0"/>
          </a:p>
          <a:p>
            <a:pPr marL="82296" indent="0" algn="just">
              <a:buNone/>
            </a:pPr>
            <a:r>
              <a:rPr lang="ru-RU" dirty="0" smtClean="0"/>
              <a:t>Например: «Подари ребенку радость», «На волне здоровья»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77883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2. </a:t>
            </a: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Аннотация - концентрированное</a:t>
            </a:r>
            <a:r>
              <a:rPr lang="ru-RU" sz="3600" dirty="0" smtClean="0"/>
              <a:t> </a:t>
            </a:r>
            <a:r>
              <a:rPr lang="ru-RU" sz="3600" dirty="0"/>
              <a:t>изложение всего проекта.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 algn="just">
              <a:buNone/>
            </a:pPr>
            <a:r>
              <a:rPr lang="ru-RU" dirty="0" smtClean="0"/>
              <a:t>Начинаем ключевыми словами: направлен на снижение или повышение того-то…; посредством чего…; технология является уникальной так как…; проект реализуется тем то…; кто вас поддерживает (в какой сфере реализуется); </a:t>
            </a:r>
            <a:r>
              <a:rPr lang="ru-RU" smtClean="0"/>
              <a:t>целевая аудитория.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81818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Постановка проблемы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 algn="just">
              <a:buNone/>
            </a:pPr>
            <a:r>
              <a:rPr lang="ru-RU" dirty="0" smtClean="0"/>
              <a:t>    </a:t>
            </a:r>
            <a:r>
              <a:rPr lang="ru-RU" sz="2800" dirty="0" smtClean="0"/>
              <a:t>При постановке проблемы нужно ответить на два вопроса: почему этот проект необходим, и какие проблемы он будет решать.</a:t>
            </a:r>
          </a:p>
          <a:p>
            <a:pPr marL="82296" indent="0" algn="just">
              <a:buNone/>
            </a:pPr>
            <a:r>
              <a:rPr lang="ru-RU" sz="2800" dirty="0"/>
              <a:t> </a:t>
            </a:r>
            <a:r>
              <a:rPr lang="ru-RU" sz="2800" dirty="0" smtClean="0"/>
              <a:t>  Суть проблемы – симптомы – причины – последствия. </a:t>
            </a:r>
          </a:p>
          <a:p>
            <a:pPr marL="82296" indent="0" algn="just">
              <a:buNone/>
            </a:pPr>
            <a:r>
              <a:rPr lang="ru-RU" sz="2800" dirty="0" smtClean="0"/>
              <a:t>     Необходимо описать категорию целевой группы, на которую направлена деятельность по проекту и жизнь которых улучшится в результате реализации проекта.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0755423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Цель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ru-RU" sz="2800" dirty="0" smtClean="0"/>
              <a:t>    Должна быть одна, конкретна и измерима. Формулировка начинается с глаголов: повысить или сформировать…, оказать… дальше сколько или на сколько… посредством чего. </a:t>
            </a:r>
          </a:p>
          <a:p>
            <a:pPr marL="82296" indent="0" algn="just">
              <a:buNone/>
            </a:pPr>
            <a:r>
              <a:rPr lang="ru-RU" sz="2800" dirty="0"/>
              <a:t> </a:t>
            </a:r>
            <a:r>
              <a:rPr lang="ru-RU" sz="2800" dirty="0" smtClean="0"/>
              <a:t>   Цель – общее описание предполагаемых результатов, наивысшая точка достижений, к которой стремятся организаторы в ходе реализации проекта.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0012347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78098"/>
          </a:xfrm>
        </p:spPr>
        <p:txBody>
          <a:bodyPr/>
          <a:lstStyle/>
          <a:p>
            <a:pPr algn="ctr"/>
            <a:r>
              <a:rPr lang="ru-RU" dirty="0" smtClean="0"/>
              <a:t>Задачи проекта</a:t>
            </a:r>
            <a:endParaRPr lang="ru-RU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1187624" y="1052736"/>
            <a:ext cx="7746064" cy="5616624"/>
          </a:xfrm>
        </p:spPr>
        <p:txBody>
          <a:bodyPr/>
          <a:lstStyle/>
          <a:p>
            <a:pPr marL="82296" indent="0" algn="just">
              <a:buNone/>
            </a:pPr>
            <a:r>
              <a:rPr lang="ru-RU" dirty="0" smtClean="0"/>
              <a:t>     </a:t>
            </a:r>
            <a:r>
              <a:rPr lang="ru-RU" sz="2800" dirty="0" smtClean="0"/>
              <a:t>Это конкретные измеримые шаги, которые ведут к выполнению цели. При выполнении задач проекта достигаются конкретные количественные и качественные результаты.</a:t>
            </a:r>
          </a:p>
          <a:p>
            <a:pPr marL="82296" indent="0" algn="just">
              <a:buNone/>
            </a:pPr>
            <a:r>
              <a:rPr lang="ru-RU" sz="2800" dirty="0"/>
              <a:t> </a:t>
            </a:r>
            <a:r>
              <a:rPr lang="ru-RU" sz="2800" dirty="0" smtClean="0"/>
              <a:t>    Признаки хороших задач:</a:t>
            </a:r>
          </a:p>
          <a:p>
            <a:pPr marL="82296" indent="0" algn="just">
              <a:buNone/>
            </a:pPr>
            <a:r>
              <a:rPr lang="ru-RU" sz="2800" dirty="0" smtClean="0"/>
              <a:t>- являются логическим следствием проблемы;</a:t>
            </a:r>
          </a:p>
          <a:p>
            <a:pPr marL="82296" indent="0" algn="just">
              <a:buNone/>
            </a:pPr>
            <a:r>
              <a:rPr lang="ru-RU" sz="2800" dirty="0" smtClean="0"/>
              <a:t>- напрямую связаны с деятельностью проекта и направлены на достижение поставленной цели;</a:t>
            </a:r>
          </a:p>
          <a:p>
            <a:pPr marL="82296" indent="0" algn="just">
              <a:buNone/>
            </a:pPr>
            <a:r>
              <a:rPr lang="ru-RU" sz="2800" dirty="0" smtClean="0"/>
              <a:t>-представляют собой конкретные промежуточные измеряемые результаты в ходе реализации проекта, сформулированы четко и конкретно.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8580147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746064" cy="994122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2800" dirty="0" smtClean="0"/>
              <a:t>      Календарный план - подробное описание всех видов деятельности и мероприятий с указанием сроков и ответственных за исполнение. 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340768"/>
            <a:ext cx="7746064" cy="5328592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2800" dirty="0" smtClean="0"/>
              <a:t>Пример:  </a:t>
            </a:r>
          </a:p>
          <a:p>
            <a:pPr marL="82296" indent="0">
              <a:buNone/>
            </a:pPr>
            <a:endParaRPr lang="ru-RU" sz="2800" dirty="0" smtClean="0"/>
          </a:p>
          <a:p>
            <a:pPr marL="82296" indent="0">
              <a:buNone/>
            </a:pPr>
            <a:endParaRPr lang="ru-RU" sz="2800" dirty="0"/>
          </a:p>
          <a:p>
            <a:pPr marL="82296" indent="0">
              <a:buNone/>
            </a:pPr>
            <a:endParaRPr lang="ru-RU" sz="2800" dirty="0" smtClean="0"/>
          </a:p>
          <a:p>
            <a:pPr marL="82296" indent="0">
              <a:buNone/>
            </a:pPr>
            <a:endParaRPr lang="ru-RU" sz="2800" dirty="0"/>
          </a:p>
          <a:p>
            <a:pPr marL="82296" indent="0">
              <a:buNone/>
            </a:pPr>
            <a:endParaRPr lang="ru-RU" sz="28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8569168"/>
              </p:ext>
            </p:extLst>
          </p:nvPr>
        </p:nvGraphicFramePr>
        <p:xfrm>
          <a:off x="1259632" y="1988840"/>
          <a:ext cx="7272810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80"/>
                <a:gridCol w="1152128"/>
                <a:gridCol w="1080120"/>
                <a:gridCol w="1896212"/>
                <a:gridCol w="1212135"/>
                <a:gridCol w="1212135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№ п/п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действия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сроки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ответственные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ресурсы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результат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2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3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8" descr="http://900igr.net/up/datas/88194/026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63" t="36723" r="2945" b="11487"/>
          <a:stretch/>
        </p:blipFill>
        <p:spPr bwMode="auto">
          <a:xfrm>
            <a:off x="1312333" y="3861048"/>
            <a:ext cx="7416800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81686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Ожидаемы результаты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 algn="just">
              <a:buNone/>
            </a:pPr>
            <a:r>
              <a:rPr lang="ru-RU" dirty="0" smtClean="0"/>
              <a:t>        Описание позитивных изменений, которые произойдут в результате реализации проекта по его завершении и в долгосрочной перспективе.</a:t>
            </a:r>
          </a:p>
          <a:p>
            <a:pPr marL="82296" indent="0" algn="just">
              <a:buNone/>
            </a:pPr>
            <a:r>
              <a:rPr lang="ru-RU" dirty="0"/>
              <a:t> </a:t>
            </a:r>
            <a:r>
              <a:rPr lang="ru-RU" dirty="0" smtClean="0"/>
              <a:t>       Напомним, что </a:t>
            </a:r>
            <a:r>
              <a:rPr lang="ru-RU" i="1" dirty="0" smtClean="0"/>
              <a:t>цель – это образ предполагаемого результата</a:t>
            </a:r>
            <a:r>
              <a:rPr lang="ru-RU" dirty="0" smtClean="0"/>
              <a:t>. </a:t>
            </a:r>
          </a:p>
          <a:p>
            <a:pPr marL="82296" indent="0" algn="just">
              <a:buNone/>
            </a:pPr>
            <a:r>
              <a:rPr lang="ru-RU" dirty="0"/>
              <a:t> </a:t>
            </a:r>
            <a:r>
              <a:rPr lang="ru-RU" dirty="0" smtClean="0"/>
              <a:t>        Эффективность проекта оценивается по его результативности.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32332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https://fs00.infourok.ru/images/doc/199/227301/img1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AutoShape 4" descr="https://fs00.infourok.ru/images/doc/199/227301/img11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102" name="Picture 6" descr="http://present5.com/presentation/3/33648086_300458664.pdf-img/33648086_300458664.pdf-2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45282"/>
            <a:ext cx="7560840" cy="6108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82062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present5.com/presentation/30233946_439308401/image-9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33" t="9327" r="5096" b="51495"/>
          <a:stretch/>
        </p:blipFill>
        <p:spPr bwMode="auto">
          <a:xfrm>
            <a:off x="1907704" y="431800"/>
            <a:ext cx="6197601" cy="2015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67862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rpp.nashaucheba.ru/pars_docs/refs/163/162947/img8.jp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42" t="17819" r="-230" b="6065"/>
          <a:stretch/>
        </p:blipFill>
        <p:spPr bwMode="auto">
          <a:xfrm>
            <a:off x="1403648" y="548680"/>
            <a:ext cx="7173748" cy="57606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465458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://images.myshared.ru/6/576971/slide_1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65"/>
          <a:stretch/>
        </p:blipFill>
        <p:spPr bwMode="auto">
          <a:xfrm>
            <a:off x="1475656" y="548680"/>
            <a:ext cx="7416823" cy="5616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78008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images.myshared.ru/4/120812/slide_14.jp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94" t="7496" r="13783" b="21282"/>
          <a:stretch/>
        </p:blipFill>
        <p:spPr bwMode="auto">
          <a:xfrm>
            <a:off x="1259632" y="404664"/>
            <a:ext cx="7272808" cy="4536504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Рисунок 2" descr="http://www.school619.ru/assets/images/news/2016-12/%D0%BA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4620663"/>
            <a:ext cx="2780159" cy="22322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089513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Ресурсы 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5068406"/>
              </p:ext>
            </p:extLst>
          </p:nvPr>
        </p:nvGraphicFramePr>
        <p:xfrm>
          <a:off x="1187450" y="981075"/>
          <a:ext cx="7747000" cy="476504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304430"/>
                <a:gridCol w="544257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Тип ресурса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Содержание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Финансовый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Деньги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Материально-технический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Оборудование, расходные материалы, мебель, предметы быта, помещения, информационные носители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Человеческий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Сотрудники и добровольцы, поддержка единомышленников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Интеллектуальный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Уровень профессиональных компетенций сотрудников и добровольцев, методические разработки, проектные идеи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Коммуникативный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Партнерские проекты, рабочие контакты, личные связи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Символический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Моральная поддержка со стороны  влиятельных людей</a:t>
                      </a:r>
                      <a:r>
                        <a:rPr lang="ru-RU" baseline="0" dirty="0" smtClean="0"/>
                        <a:t> и организаций, их содействие в реализации целей и задач организации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77418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present5.com/presentation/-59350834_438962849/image-5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71" t="6535" r="2197" b="7868"/>
          <a:stretch/>
        </p:blipFill>
        <p:spPr bwMode="auto">
          <a:xfrm>
            <a:off x="1259632" y="404664"/>
            <a:ext cx="7416824" cy="5760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08467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bigslide.ru/images/19/18420/960/img18.jp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70" t="5061" b="7837"/>
          <a:stretch/>
        </p:blipFill>
        <p:spPr bwMode="auto">
          <a:xfrm>
            <a:off x="1187624" y="476672"/>
            <a:ext cx="7632848" cy="59766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467272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Презентация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052736"/>
            <a:ext cx="7498080" cy="5616624"/>
          </a:xfrm>
        </p:spPr>
        <p:txBody>
          <a:bodyPr>
            <a:normAutofit fontScale="92500"/>
          </a:bodyPr>
          <a:lstStyle/>
          <a:p>
            <a:pPr algn="just"/>
            <a:r>
              <a:rPr lang="ru-RU" sz="2400" dirty="0" smtClean="0"/>
              <a:t>На слайде не должно быть больше 4-5 строчек текста. Для слайда выбирайте </a:t>
            </a:r>
            <a:r>
              <a:rPr lang="ru-RU" sz="2400" dirty="0"/>
              <a:t>простой, не </a:t>
            </a:r>
            <a:r>
              <a:rPr lang="ru-RU" sz="2400" dirty="0" smtClean="0"/>
              <a:t>дробный фон, шрифт – </a:t>
            </a:r>
            <a:r>
              <a:rPr lang="en-US" sz="2400" dirty="0" smtClean="0"/>
              <a:t>Arial (</a:t>
            </a:r>
            <a:r>
              <a:rPr lang="ru-RU" sz="2400" dirty="0" smtClean="0"/>
              <a:t>без насечек</a:t>
            </a:r>
            <a:r>
              <a:rPr lang="en-US" sz="2400" dirty="0" smtClean="0"/>
              <a:t>)</a:t>
            </a:r>
            <a:r>
              <a:rPr lang="ru-RU" sz="2400" dirty="0" smtClean="0"/>
              <a:t>.</a:t>
            </a:r>
          </a:p>
          <a:p>
            <a:pPr algn="just"/>
            <a:r>
              <a:rPr lang="ru-RU" sz="2400" dirty="0" smtClean="0"/>
              <a:t>Слайд должен акцентировать только ключевые идеи.</a:t>
            </a:r>
          </a:p>
          <a:p>
            <a:pPr algn="just"/>
            <a:r>
              <a:rPr lang="ru-RU" sz="2400" dirty="0" smtClean="0"/>
              <a:t>Наиболее важная идея слайда должна «схватываться» мгновенно.</a:t>
            </a:r>
          </a:p>
          <a:p>
            <a:pPr algn="just"/>
            <a:r>
              <a:rPr lang="ru-RU" sz="2400" dirty="0" smtClean="0"/>
              <a:t>Слайд не должен конкурировать с вами в борьбе за внимание аудитории.</a:t>
            </a:r>
          </a:p>
          <a:p>
            <a:pPr algn="just"/>
            <a:r>
              <a:rPr lang="ru-RU" sz="2400" dirty="0" smtClean="0"/>
              <a:t>Грамотно формулируйте визуальный ряд, иллюстрирующий содержание.</a:t>
            </a:r>
          </a:p>
          <a:p>
            <a:pPr algn="just"/>
            <a:r>
              <a:rPr lang="ru-RU" sz="2400" dirty="0" smtClean="0"/>
              <a:t>10 слайдов – это количество, которое могут полноценно «усвоить» слушатели. Каждый слайд должен работать на главную идею и приближать вас к главной цели презентации. Не загромождайте презентацию всевозможными фактами, цифрами, графиками.</a:t>
            </a:r>
          </a:p>
          <a:p>
            <a:pPr algn="just"/>
            <a:endParaRPr lang="ru-RU" sz="2400" dirty="0"/>
          </a:p>
          <a:p>
            <a:pPr algn="just"/>
            <a:endParaRPr lang="ru-RU" sz="2400" dirty="0" smtClean="0"/>
          </a:p>
          <a:p>
            <a:pPr algn="just"/>
            <a:endParaRPr lang="ru-RU" sz="2400" dirty="0" smtClean="0"/>
          </a:p>
          <a:p>
            <a:pPr algn="just"/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9024169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План устной презентации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980728"/>
            <a:ext cx="7602048" cy="5544616"/>
          </a:xfrm>
        </p:spPr>
        <p:txBody>
          <a:bodyPr>
            <a:normAutofit fontScale="85000" lnSpcReduction="10000"/>
          </a:bodyPr>
          <a:lstStyle/>
          <a:p>
            <a:r>
              <a:rPr lang="ru-RU" sz="2400" dirty="0"/>
              <a:t>Нельзя читать презентацию.</a:t>
            </a:r>
          </a:p>
          <a:p>
            <a:pPr algn="just"/>
            <a:r>
              <a:rPr lang="ru-RU" sz="2400" dirty="0" smtClean="0"/>
              <a:t>Необходимо в течении 20 секунд привлечь внимание зрителей, 2 минуты на основную часть выступления.</a:t>
            </a:r>
          </a:p>
          <a:p>
            <a:pPr algn="just"/>
            <a:r>
              <a:rPr lang="ru-RU" sz="2400" dirty="0" smtClean="0"/>
              <a:t>Вступление и заключение – самые яркие моменты презентации, в них должно быть продумано и взвешенно каждое слово. Лучше </a:t>
            </a:r>
            <a:r>
              <a:rPr lang="ru-RU" sz="2400" dirty="0"/>
              <a:t>всего слушатели запоминают начало и окончание выступления</a:t>
            </a:r>
            <a:r>
              <a:rPr lang="ru-RU" sz="2400" dirty="0" smtClean="0"/>
              <a:t>.</a:t>
            </a:r>
          </a:p>
          <a:p>
            <a:pPr algn="just"/>
            <a:r>
              <a:rPr lang="ru-RU" sz="2400" dirty="0" smtClean="0"/>
              <a:t>Содержание всей презентации должно быть нацелено на удачное завершение. В заключительной части еще раз напомните основную мысль, заострите внимание на ключевых деталях, подчеркните плюсы вашего предложения.</a:t>
            </a:r>
          </a:p>
          <a:p>
            <a:pPr algn="just"/>
            <a:r>
              <a:rPr lang="ru-RU" sz="2400" dirty="0" smtClean="0"/>
              <a:t>В заключении выступления используйте подряд несколько слов начинающихся на одну и туже букву. Это делает фразу более запоминающейся.</a:t>
            </a:r>
          </a:p>
          <a:p>
            <a:pPr algn="just"/>
            <a:r>
              <a:rPr lang="ru-RU" sz="2400" dirty="0" smtClean="0"/>
              <a:t>Содержание основной части разбивается на отдельные модули. Схема модуля: мини-выступление, основная часть с коротким резюме и «связка» для перехода к следующему модулю. Желательно, чтобы в презентации было не больше 3-4 модулей.</a:t>
            </a:r>
          </a:p>
          <a:p>
            <a:pPr algn="just"/>
            <a:endParaRPr lang="ru-RU" sz="2400" dirty="0" smtClean="0"/>
          </a:p>
          <a:p>
            <a:pPr algn="just"/>
            <a:endParaRPr lang="ru-RU" sz="2400" dirty="0"/>
          </a:p>
          <a:p>
            <a:pPr algn="just"/>
            <a:endParaRPr lang="ru-RU" sz="2400" dirty="0" smtClean="0"/>
          </a:p>
          <a:p>
            <a:pPr algn="just"/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129054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620688"/>
            <a:ext cx="770485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1" dirty="0"/>
              <a:t> </a:t>
            </a:r>
            <a:r>
              <a:rPr lang="ru-RU" b="1" i="1" dirty="0" smtClean="0"/>
              <a:t>           </a:t>
            </a:r>
            <a:r>
              <a:rPr lang="ru-RU" sz="2800" b="1" i="1" dirty="0" smtClean="0"/>
              <a:t>Социальное </a:t>
            </a:r>
            <a:r>
              <a:rPr lang="ru-RU" sz="2800" b="1" i="1" dirty="0"/>
              <a:t>проектирование </a:t>
            </a:r>
            <a:r>
              <a:rPr lang="ru-RU" sz="2800" dirty="0"/>
              <a:t>есть способ выражения идеи улучшения окружающей среды языком конкретных целей, задач, мер и действий по их достижению, а также описание необходимых ресурсов для практической реализации замысла и конкретных сроков воплощения описываемой цели. В самом общем виде социальное проектирование представляет собой конструирование локализованного по месту, времени и ресурсам действия, направленного на достижение социально значимой цели.</a:t>
            </a:r>
          </a:p>
        </p:txBody>
      </p:sp>
    </p:spTree>
    <p:extLst>
      <p:ext uri="{BB962C8B-B14F-4D97-AF65-F5344CB8AC3E}">
        <p14:creationId xmlns:p14="http://schemas.microsoft.com/office/powerpoint/2010/main" val="22228584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4000" dirty="0" smtClean="0">
                <a:effectLst/>
              </a:rPr>
              <a:t>Типология проектов</a:t>
            </a:r>
            <a:r>
              <a:rPr lang="ru-RU" sz="2200" dirty="0" smtClean="0">
                <a:effectLst/>
              </a:rPr>
              <a:t/>
            </a:r>
            <a:br>
              <a:rPr lang="ru-RU" sz="2200" dirty="0" smtClean="0">
                <a:effectLst/>
              </a:rPr>
            </a:br>
            <a:r>
              <a:rPr lang="ru-RU" sz="2200" dirty="0" smtClean="0">
                <a:effectLst/>
              </a:rPr>
              <a:t/>
            </a:r>
            <a:br>
              <a:rPr lang="ru-RU" sz="2200" dirty="0" smtClean="0">
                <a:effectLst/>
              </a:rPr>
            </a:br>
            <a:r>
              <a:rPr lang="ru-RU" sz="2200" dirty="0" smtClean="0">
                <a:effectLst/>
              </a:rPr>
              <a:t>В </a:t>
            </a:r>
            <a:r>
              <a:rPr lang="ru-RU" sz="2200" dirty="0">
                <a:effectLst/>
              </a:rPr>
              <a:t>соответствии </a:t>
            </a:r>
            <a:r>
              <a:rPr lang="ru-RU" sz="2700" dirty="0"/>
              <a:t>с </a:t>
            </a:r>
            <a:r>
              <a:rPr lang="ru-RU" sz="2700" i="1" dirty="0"/>
              <a:t>типом деятельности</a:t>
            </a:r>
            <a:r>
              <a:rPr lang="ru-RU" sz="2700" dirty="0"/>
              <a:t> выделяют: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1691680" y="1556792"/>
            <a:ext cx="2808312" cy="9144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образовательные</a:t>
            </a:r>
            <a:endParaRPr lang="ru-RU" dirty="0"/>
          </a:p>
        </p:txBody>
      </p:sp>
      <p:sp>
        <p:nvSpPr>
          <p:cNvPr id="10" name="Овал 9"/>
          <p:cNvSpPr/>
          <p:nvPr/>
        </p:nvSpPr>
        <p:spPr>
          <a:xfrm>
            <a:off x="3347864" y="5085184"/>
            <a:ext cx="2808312" cy="9144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культурные</a:t>
            </a:r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>
            <a:off x="1834125" y="4077072"/>
            <a:ext cx="2808312" cy="9144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экономические</a:t>
            </a:r>
          </a:p>
        </p:txBody>
      </p:sp>
      <p:sp>
        <p:nvSpPr>
          <p:cNvPr id="14" name="Овал 13"/>
          <p:cNvSpPr/>
          <p:nvPr/>
        </p:nvSpPr>
        <p:spPr>
          <a:xfrm>
            <a:off x="1834125" y="2780928"/>
            <a:ext cx="2808312" cy="9144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технологические</a:t>
            </a:r>
          </a:p>
        </p:txBody>
      </p:sp>
      <p:sp>
        <p:nvSpPr>
          <p:cNvPr id="16" name="Овал 15"/>
          <p:cNvSpPr/>
          <p:nvPr/>
        </p:nvSpPr>
        <p:spPr>
          <a:xfrm>
            <a:off x="5436096" y="4201120"/>
            <a:ext cx="2808312" cy="9144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строительные</a:t>
            </a:r>
          </a:p>
        </p:txBody>
      </p:sp>
      <p:sp>
        <p:nvSpPr>
          <p:cNvPr id="17" name="Овал 16"/>
          <p:cNvSpPr/>
          <p:nvPr/>
        </p:nvSpPr>
        <p:spPr>
          <a:xfrm>
            <a:off x="5364088" y="2924944"/>
            <a:ext cx="2808312" cy="9144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космические</a:t>
            </a:r>
          </a:p>
        </p:txBody>
      </p:sp>
      <p:sp>
        <p:nvSpPr>
          <p:cNvPr id="18" name="Овал 17"/>
          <p:cNvSpPr/>
          <p:nvPr/>
        </p:nvSpPr>
        <p:spPr>
          <a:xfrm>
            <a:off x="5652120" y="1622294"/>
            <a:ext cx="2808312" cy="9144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научно-технические</a:t>
            </a:r>
          </a:p>
        </p:txBody>
      </p:sp>
      <p:sp>
        <p:nvSpPr>
          <p:cNvPr id="23" name="Объект 2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88679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2196752" y="3560020"/>
            <a:ext cx="856895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6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dirty="0"/>
              <a:t>В самом общем виде социальные проекты делятся на «нормальные» и «реальные</a:t>
            </a:r>
            <a:r>
              <a:rPr lang="ru-RU" sz="2400" dirty="0" smtClean="0"/>
              <a:t>»</a:t>
            </a:r>
            <a:endParaRPr lang="ru-RU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5724128" y="2060848"/>
            <a:ext cx="2992376" cy="272330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82296" indent="0" algn="ctr">
              <a:buNone/>
            </a:pPr>
            <a:r>
              <a:rPr lang="ru-RU" sz="2000" b="1" dirty="0" smtClean="0"/>
              <a:t>«Реальный  проект» </a:t>
            </a:r>
            <a:r>
              <a:rPr lang="ru-RU" sz="2000" dirty="0" smtClean="0"/>
              <a:t>- доминирует один из признаков</a:t>
            </a:r>
            <a:endParaRPr lang="ru-RU" sz="2000" dirty="0"/>
          </a:p>
        </p:txBody>
      </p:sp>
      <p:sp>
        <p:nvSpPr>
          <p:cNvPr id="7" name="Овал 6"/>
          <p:cNvSpPr/>
          <p:nvPr/>
        </p:nvSpPr>
        <p:spPr>
          <a:xfrm>
            <a:off x="1115616" y="1439608"/>
            <a:ext cx="4392488" cy="403244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«Нормальный проект» </a:t>
            </a:r>
            <a:r>
              <a:rPr lang="ru-RU" sz="2000" dirty="0" smtClean="0"/>
              <a:t>(идеальный тип социального проекта)- проект, в котором основные признаки (такие как масштаб, размер проекта, качество ресурсов обеспечения и т.д.) уравновешивают друг друга равномерно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9997487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15616" y="337734"/>
            <a:ext cx="3456384" cy="138262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000" b="1" dirty="0" smtClean="0"/>
              <a:t>           Прикладные</a:t>
            </a:r>
            <a:r>
              <a:rPr lang="ru-RU" sz="2000" dirty="0" smtClean="0"/>
              <a:t> - </a:t>
            </a:r>
            <a:r>
              <a:rPr lang="ru-RU" sz="2000" dirty="0"/>
              <a:t>результат выполнения такого проекта может быть непосредственно использован в практике</a:t>
            </a:r>
            <a:r>
              <a:rPr lang="ru-RU" sz="2000" dirty="0" smtClean="0"/>
              <a:t> </a:t>
            </a:r>
            <a:endParaRPr lang="ru-RU" sz="2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932040" y="620688"/>
            <a:ext cx="3816424" cy="252028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000" b="1" dirty="0" smtClean="0"/>
              <a:t>                     Информационные</a:t>
            </a:r>
            <a:r>
              <a:rPr lang="ru-RU" sz="2000" dirty="0"/>
              <a:t> - предназначены для работы с информацией о каком-либо объекте, явлении, событии; предполагает анализ и обобщение информации и представление для широкой аудитории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169066" y="2132856"/>
            <a:ext cx="3456384" cy="236788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000" b="1" dirty="0" smtClean="0"/>
              <a:t>                 Ролевые </a:t>
            </a:r>
            <a:r>
              <a:rPr lang="ru-RU" sz="2000" b="1" dirty="0"/>
              <a:t>и игровые</a:t>
            </a:r>
            <a:r>
              <a:rPr lang="ru-RU" sz="2000" dirty="0"/>
              <a:t> - участники принимают на себя определенные социальные роли, обусловленные содержанием проекта, определяют поведение в игровой ситуации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004048" y="3316216"/>
            <a:ext cx="3888432" cy="277707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000" b="1" dirty="0" smtClean="0"/>
              <a:t>                         Исследовательские</a:t>
            </a:r>
            <a:r>
              <a:rPr lang="ru-RU" sz="2000" dirty="0"/>
              <a:t> - результат связан с решением творческой исследовательской задачи с заранее неизвестным решением, предполагает наличие основных этапов, характерных для научного исследования: гипотеза, задача и др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331640" y="5013176"/>
            <a:ext cx="3408619" cy="122413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ru-RU" sz="2000" b="1" dirty="0" smtClean="0"/>
          </a:p>
          <a:p>
            <a:pPr algn="just"/>
            <a:r>
              <a:rPr lang="ru-RU" sz="2000" b="1" dirty="0" smtClean="0"/>
              <a:t>              Поисковые</a:t>
            </a:r>
            <a:r>
              <a:rPr lang="ru-RU" sz="2000" dirty="0"/>
              <a:t> - проекты, включающие совокупность поисковых, творческих по своей сути </a:t>
            </a:r>
            <a:r>
              <a:rPr lang="ru-RU" sz="2000" dirty="0" smtClean="0"/>
              <a:t>приемов</a:t>
            </a:r>
            <a:endParaRPr lang="ru-RU" sz="2000" dirty="0"/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41179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85010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/>
              <a:t>Качества, которые развиваются при разработке проекта</a:t>
            </a:r>
            <a:endParaRPr lang="ru-RU" sz="3600" dirty="0"/>
          </a:p>
        </p:txBody>
      </p:sp>
      <p:pic>
        <p:nvPicPr>
          <p:cNvPr id="4" name="Объект 3" descr="https://fs00.infourok.ru/images/doc/313/312558/img10.jp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268760"/>
            <a:ext cx="7560840" cy="53285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171673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Этапы социального проекта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447800"/>
            <a:ext cx="7746064" cy="4800600"/>
          </a:xfrm>
        </p:spPr>
        <p:txBody>
          <a:bodyPr>
            <a:normAutofit fontScale="85000" lnSpcReduction="10000"/>
          </a:bodyPr>
          <a:lstStyle/>
          <a:p>
            <a:pPr marL="82296" indent="0" algn="just">
              <a:buNone/>
            </a:pPr>
            <a:r>
              <a:rPr lang="ru-RU" sz="3300" dirty="0" smtClean="0"/>
              <a:t>           Каждый </a:t>
            </a:r>
            <a:r>
              <a:rPr lang="ru-RU" sz="3300" dirty="0"/>
              <a:t>этап – это </a:t>
            </a:r>
            <a:r>
              <a:rPr lang="ru-RU" sz="3300" b="1" dirty="0"/>
              <a:t>логический </a:t>
            </a:r>
            <a:r>
              <a:rPr lang="ru-RU" sz="3300" dirty="0"/>
              <a:t>шаг в построении социального проекта. Проблема должна быть обоснована  объективными данными, выявленными путем исследования. Цель (конечный результат) должна плавно вытекать из проблемы. Задачи должны отображать пошаговые действия и иметь конкретные количественные  и качественные результаты. Каждый метод – это инструмент с помощью которого решается  задача. Для реализации каждого этапа требуются необходимые ресурсы.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78481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3002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548680"/>
            <a:ext cx="7498080" cy="5699720"/>
          </a:xfrm>
        </p:spPr>
        <p:txBody>
          <a:bodyPr/>
          <a:lstStyle/>
          <a:p>
            <a:pPr marL="82296" indent="0" algn="just">
              <a:buNone/>
            </a:pPr>
            <a:r>
              <a:rPr lang="ru-RU" dirty="0" smtClean="0"/>
              <a:t>       </a:t>
            </a:r>
            <a:r>
              <a:rPr lang="ru-RU" sz="2400" b="1" dirty="0" smtClean="0"/>
              <a:t>Подготовительный этап  </a:t>
            </a:r>
            <a:r>
              <a:rPr lang="ru-RU" sz="2400" dirty="0" smtClean="0"/>
              <a:t>– выявление и идентификация проблемы, определение целей и задач проекта, сбор информации, социологическое исследование, определение партнеров.</a:t>
            </a:r>
          </a:p>
          <a:p>
            <a:pPr marL="82296" indent="0" algn="just">
              <a:buNone/>
            </a:pPr>
            <a:r>
              <a:rPr lang="ru-RU" sz="2400" dirty="0"/>
              <a:t> </a:t>
            </a:r>
            <a:r>
              <a:rPr lang="ru-RU" sz="2400" dirty="0" smtClean="0"/>
              <a:t>      </a:t>
            </a:r>
            <a:r>
              <a:rPr lang="ru-RU" sz="2400" b="1" dirty="0" smtClean="0"/>
              <a:t>Основной этап </a:t>
            </a:r>
            <a:r>
              <a:rPr lang="ru-RU" sz="2400" dirty="0" smtClean="0"/>
              <a:t>– определение стратегии и возможных мер решения проблемы, генерирование идей, их анализ и оценка, разработка плана мероприятий реализации проекта.</a:t>
            </a:r>
          </a:p>
          <a:p>
            <a:pPr marL="82296" indent="0" algn="just">
              <a:buNone/>
            </a:pPr>
            <a:r>
              <a:rPr lang="ru-RU" sz="2400" dirty="0"/>
              <a:t> </a:t>
            </a:r>
            <a:r>
              <a:rPr lang="ru-RU" sz="2400" dirty="0" smtClean="0"/>
              <a:t>      Заключительный этап – реализация проекта, мониторинг и анализ результатов.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4235109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945</TotalTime>
  <Words>922</Words>
  <Application>Microsoft Office PowerPoint</Application>
  <PresentationFormat>Экран (4:3)</PresentationFormat>
  <Paragraphs>106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Солнцестояние</vt:lpstr>
      <vt:lpstr>Алгоритм социального проектирования</vt:lpstr>
      <vt:lpstr>Презентация PowerPoint</vt:lpstr>
      <vt:lpstr>Презентация PowerPoint</vt:lpstr>
      <vt:lpstr> Типология проектов  В соответствии с типом деятельности выделяют: </vt:lpstr>
      <vt:lpstr>В самом общем виде социальные проекты делятся на «нормальные» и «реальные»</vt:lpstr>
      <vt:lpstr>Презентация PowerPoint</vt:lpstr>
      <vt:lpstr>Качества, которые развиваются при разработке проекта</vt:lpstr>
      <vt:lpstr>Этапы социального проекта</vt:lpstr>
      <vt:lpstr>Презентация PowerPoint</vt:lpstr>
      <vt:lpstr>Презентация PowerPoint</vt:lpstr>
      <vt:lpstr>Как оформить проект</vt:lpstr>
      <vt:lpstr> 2. Аннотация - концентрированное изложение всего проекта. </vt:lpstr>
      <vt:lpstr>Постановка проблемы</vt:lpstr>
      <vt:lpstr>Цель </vt:lpstr>
      <vt:lpstr>Задачи проекта</vt:lpstr>
      <vt:lpstr>      Календарный план - подробное описание всех видов деятельности и мероприятий с указанием сроков и ответственных за исполнение. </vt:lpstr>
      <vt:lpstr>Ожидаемы результаты</vt:lpstr>
      <vt:lpstr>Презентация PowerPoint</vt:lpstr>
      <vt:lpstr>Презентация PowerPoint</vt:lpstr>
      <vt:lpstr>Презентация PowerPoint</vt:lpstr>
      <vt:lpstr>Презентация PowerPoint</vt:lpstr>
      <vt:lpstr>Ресурсы </vt:lpstr>
      <vt:lpstr>Презентация PowerPoint</vt:lpstr>
      <vt:lpstr>Презентация PowerPoint</vt:lpstr>
      <vt:lpstr>Презентация </vt:lpstr>
      <vt:lpstr>План устной презентации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</dc:creator>
  <cp:lastModifiedBy>админ</cp:lastModifiedBy>
  <cp:revision>56</cp:revision>
  <dcterms:created xsi:type="dcterms:W3CDTF">2017-02-02T10:43:48Z</dcterms:created>
  <dcterms:modified xsi:type="dcterms:W3CDTF">2019-02-08T09:32:55Z</dcterms:modified>
</cp:coreProperties>
</file>