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78" r:id="rId7"/>
    <p:sldId id="279" r:id="rId8"/>
    <p:sldId id="263" r:id="rId9"/>
    <p:sldId id="268" r:id="rId10"/>
    <p:sldId id="265" r:id="rId11"/>
    <p:sldId id="266" r:id="rId12"/>
    <p:sldId id="276" r:id="rId13"/>
    <p:sldId id="273" r:id="rId14"/>
    <p:sldId id="274" r:id="rId15"/>
    <p:sldId id="275" r:id="rId16"/>
    <p:sldId id="269" r:id="rId17"/>
    <p:sldId id="272" r:id="rId18"/>
    <p:sldId id="270" r:id="rId19"/>
    <p:sldId id="271" r:id="rId20"/>
    <p:sldId id="281" r:id="rId21"/>
    <p:sldId id="282" r:id="rId22"/>
    <p:sldId id="283" r:id="rId23"/>
    <p:sldId id="285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F94A3-2538-4D3A-9812-D864A0438529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31D8-CF71-45A1-B5C2-68354DFE5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1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31D8-CF71-45A1-B5C2-68354DFE557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7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BDE933-1C99-4DB0-B5D9-67AA98CB7F7C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C86DCE-BD8D-4BEB-9C4B-AC039F6DD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Обязанности пешеходов  и пассажиров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05064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Выполнила А.В. Шмидт – методист МБУДО «Центр внешкольной работы» ИГОСК</a:t>
            </a:r>
            <a:endParaRPr lang="ru-RU" dirty="0"/>
          </a:p>
        </p:txBody>
      </p:sp>
      <p:pic>
        <p:nvPicPr>
          <p:cNvPr id="5" name="Рисунок 4" descr="http://900igr.net/datai/obg/Budte-ostorozhny-na-dorogakh/0005-002-Bezopasnos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02433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1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00.infourok.ru/images/doc/185/212035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://present5.com/presentforday2/20170127/peshehody_images/peshehody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t="53600" r="4352" b="8455"/>
          <a:stretch/>
        </p:blipFill>
        <p:spPr bwMode="auto">
          <a:xfrm>
            <a:off x="805313" y="2980387"/>
            <a:ext cx="7684558" cy="18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orldofschool.ru/public/page_images/1039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69160"/>
            <a:ext cx="3456384" cy="17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60338"/>
            <a:ext cx="8216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Движение </a:t>
            </a:r>
            <a:r>
              <a:rPr lang="ru-RU" dirty="0"/>
              <a:t>организованных пеших колонн по проезжей части разрешается только по направлению движения транспортных средств по правой стороне не более чем по четыре человека в ряд. Спереди и сзади колонны с левой стороны должны находиться сопровождающие с красными флажками, а в темное время суток и в условиях недостаточной видимости - с включенными фонарями: спереди - белого цвета, сзади - красного.</a:t>
            </a:r>
          </a:p>
          <a:p>
            <a:pPr algn="just"/>
            <a:r>
              <a:rPr lang="ru-RU" dirty="0" smtClean="0"/>
              <a:t>             Группы </a:t>
            </a:r>
            <a:r>
              <a:rPr lang="ru-RU" dirty="0"/>
              <a:t>детей разрешается водить только по тротуарам и пешеходным дорожкам, а при их отсутствии - и по обочинам, но лишь в светлое время суток и только в сопровождении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3688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032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Пешеходы должны пересекать проезжую часть по пешеходным переходам, в том числе по подземным и надземным, а при их отсутствии - на перекрестках по линии тротуаров или обочин. </a:t>
            </a:r>
          </a:p>
        </p:txBody>
      </p:sp>
      <p:pic>
        <p:nvPicPr>
          <p:cNvPr id="6150" name="Picture 6" descr="https://i.ytimg.com/vi/60ul-Lu-K8g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52664" r="16498" b="25261"/>
          <a:stretch/>
        </p:blipFill>
        <p:spPr bwMode="auto">
          <a:xfrm>
            <a:off x="35496" y="1213652"/>
            <a:ext cx="3672408" cy="23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ds03.infourok.ru/uploads/ex/016b/0000ff52-b031770c/21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4458" r="7203" b="3505"/>
          <a:stretch/>
        </p:blipFill>
        <p:spPr bwMode="auto">
          <a:xfrm>
            <a:off x="3961854" y="1772816"/>
            <a:ext cx="5132717" cy="41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При </a:t>
            </a:r>
            <a:r>
              <a:rPr lang="ru-RU" dirty="0"/>
              <a:t>отсутствии в зоне видимости перехода или перекрестка разрешается переходить дорогу под прямым углом к краю проезжей части на участках без разделительной полосы и ограждений там, где она хорошо просматривается в обе стороны.</a:t>
            </a:r>
          </a:p>
        </p:txBody>
      </p:sp>
      <p:pic>
        <p:nvPicPr>
          <p:cNvPr id="10242" name="Picture 2" descr="http://www.mdou104.ru/uploads/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1" t="71998" r="5792" b="6664"/>
          <a:stretch/>
        </p:blipFill>
        <p:spPr bwMode="auto">
          <a:xfrm>
            <a:off x="4860032" y="2636912"/>
            <a:ext cx="4095105" cy="29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.yaosh7.ru/u/pic/47/137cf0409911e480bd7580c0679388/-/%D0%91%D0%B5%D0%B7%D1%8B%D0%BC%D1%8F%D0%BD%D0%BD%D1%8B%D0%B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dirty="0" smtClean="0"/>
              <a:t>В </a:t>
            </a:r>
            <a:r>
              <a:rPr lang="ru-RU" dirty="0"/>
              <a:t>местах, где движение регулируется, пешеходы должны руководствоваться сигналами регулировщика или пешеходного светофора, а при его отсутствии - транспортного светофора.</a:t>
            </a:r>
          </a:p>
        </p:txBody>
      </p:sp>
      <p:pic>
        <p:nvPicPr>
          <p:cNvPr id="12290" name="Picture 2" descr="https://ds02.infourok.ru/uploads/ex/0598/0002b12f-e6166cbb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39260" r="3478" b="10542"/>
          <a:stretch/>
        </p:blipFill>
        <p:spPr bwMode="auto">
          <a:xfrm>
            <a:off x="5364088" y="1484784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ypresentation.ru/documents/4767717e08f68c075016e1d8fb03a1a9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1522" r="14649" b="14022"/>
          <a:stretch/>
        </p:blipFill>
        <p:spPr bwMode="auto">
          <a:xfrm>
            <a:off x="827584" y="2132856"/>
            <a:ext cx="41764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900igr.net/up/datas/54609/0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9" t="52056" r="5172" b="9939"/>
          <a:stretch/>
        </p:blipFill>
        <p:spPr bwMode="auto">
          <a:xfrm>
            <a:off x="5436096" y="4149080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На </a:t>
            </a:r>
            <a:r>
              <a:rPr lang="ru-RU" dirty="0"/>
              <a:t>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</a:p>
        </p:txBody>
      </p:sp>
      <p:pic>
        <p:nvPicPr>
          <p:cNvPr id="9218" name="Picture 2" descr="http://present5.com/presentforday2/20170127/peshehody_images/peshehody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0312" r="2381" b="11417"/>
          <a:stretch/>
        </p:blipFill>
        <p:spPr bwMode="auto">
          <a:xfrm>
            <a:off x="2051720" y="1412776"/>
            <a:ext cx="691070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При пересечении проезжей части вне пешеходного перехода пешеходы, кроме того, не должны создавать помех для движения транспортных средств и выходить из-за стоящего транспортного средства или иного препятствия, ограничивающего обзорность, не убедившись в отсутствии приближающихся транспортных средств.</a:t>
            </a:r>
          </a:p>
        </p:txBody>
      </p:sp>
      <p:pic>
        <p:nvPicPr>
          <p:cNvPr id="14338" name="Picture 2" descr="http://kzndeti.ru/userfiles/picoriginal/img-20160524095517-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46504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gate.com.ua/upload/photo/0001/0001/0415/8779/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44" y="1853637"/>
            <a:ext cx="2861128" cy="21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ribuna-neo.ru/upload/iblock/5b3/3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Выйдя </a:t>
            </a:r>
            <a:r>
              <a:rPr lang="ru-RU" dirty="0"/>
              <a:t>на проезжую часть, пешеходы не должны задерживаться или останавливаться, если это не связано с обеспечением безопасности движения. </a:t>
            </a:r>
          </a:p>
        </p:txBody>
      </p:sp>
      <p:sp>
        <p:nvSpPr>
          <p:cNvPr id="3" name="AutoShape 4" descr="https://cdn2.arhivurokov.ru/multiurok/html/2018/01/22/s_5a6589e691d18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www.metod-kopilka.ru/images/doc/45/40274/img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www.metod-kopilka.ru/images/doc/45/40274/img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mlife.by/upload/iblock/40b/40bf9c80c0cbdd2359065675e015374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s://mlife.by/upload/iblock/40b/40bf9c80c0cbdd2359065675e0153740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http://content.onliner.by/news/2014/11/default/f94ce377a4092319dc1efcb38f56df1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6"/>
          <a:stretch/>
        </p:blipFill>
        <p:spPr bwMode="auto">
          <a:xfrm>
            <a:off x="434149" y="1343358"/>
            <a:ext cx="4208582" cy="23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kuzinfo.ru/images/News2014a/20140916%20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880475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Пешеходы</a:t>
            </a:r>
            <a:r>
              <a:rPr lang="ru-RU" dirty="0"/>
              <a:t>, не успевшие закончить переход, должны остановиться на линии, разделяющей транспортные потоки противоположных направлений. Продолжать переход можно лишь убедившись в безопасности дальнейшего движения и с учетом сигнала светофора (регулировщика).</a:t>
            </a:r>
          </a:p>
        </p:txBody>
      </p:sp>
      <p:pic>
        <p:nvPicPr>
          <p:cNvPr id="3" name="Picture 12" descr="http://900igr.net/datas/obg/Dorozhnye-znaki-i-ikh-znachenija/0005-005-Ostrovki-bezopas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" t="21639" r="650" b="7526"/>
          <a:stretch/>
        </p:blipFill>
        <p:spPr bwMode="auto">
          <a:xfrm>
            <a:off x="539552" y="2132856"/>
            <a:ext cx="41044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s03.infourok.ru/uploads/ex/0a2e/000526c5-417647f9/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8" t="54390" r="-987"/>
          <a:stretch/>
        </p:blipFill>
        <p:spPr bwMode="auto">
          <a:xfrm>
            <a:off x="4860032" y="2132856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При </a:t>
            </a:r>
            <a:r>
              <a:rPr lang="ru-RU" dirty="0"/>
              <a:t>приближении транспортных средств с включенными синим проблесковым маячком и специальным звуковым сигналом пешеходы обязаны воздержаться от перехода проезжей части, а находящиеся на ней должны уступить дорогу этим транспортным средствам и незамедлительно освободить проезжую часть.</a:t>
            </a:r>
          </a:p>
        </p:txBody>
      </p:sp>
      <p:sp>
        <p:nvSpPr>
          <p:cNvPr id="3" name="AutoShape 2" descr="https://cf.ppt-online.org/files/slide/3/31ILiTygOGmNA6KcVQfHDMvnedlPYwRs4SEjhU/slide-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12.stc.all.kpcdn.net/share/i/12/2044862/inx960x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www.32cars.ru/uploads/prew/og_6n3pdrkrkiqlszl2mfv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www.32cars.ru/uploads/prew/og_6n3pdrkrkiqlszl2mfv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www.32cars.ru/uploads/prew/og_6n3pdrkrkiqlszl2mfvn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www.32cars.ru/uploads/prew/og_6n3pdrkrkiqlszl2mfvn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s04.infourok.ru/uploads/ex/0ef4/0008adfb-0d3922c6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9682" r="-665"/>
          <a:stretch/>
        </p:blipFill>
        <p:spPr bwMode="auto">
          <a:xfrm>
            <a:off x="2811017" y="1916832"/>
            <a:ext cx="57934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Ожидать </a:t>
            </a:r>
            <a:r>
              <a:rPr lang="ru-RU" dirty="0"/>
              <a:t>маршрутное транспортное средство и такси разрешается только на приподнятых над проезжей частью посадочных площадках, а при их отсутствии - на тротуаре или обочине. В местах остановок маршрутных транспортных средств, не оборудованных приподнятыми посадочными площадками, разрешается выходить на проезжую часть для посадки в транспортное средство лишь после его остановки. После высадки необходимо, не задерживаясь, освободить проезжую часть. </a:t>
            </a:r>
          </a:p>
        </p:txBody>
      </p:sp>
      <p:pic>
        <p:nvPicPr>
          <p:cNvPr id="11270" name="Picture 6" descr="https://ds02.infourok.ru/uploads/ex/0c13/0002a422-153fbf16/hello_html_mb2cd6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80" y="2788857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ds04.infourok.ru/uploads/ex/06bf/000b2a4e-955e0357/img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4996"/>
            <a:ext cx="2160240" cy="185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igslide.ru/images/37/36971/960/img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7741"/>
            <a:ext cx="2664296" cy="178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3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hkolageo.ru/mpakard/1495%20%D0%B3.%20%D0%9B%D0%B5%D0%BE%D0%BD%D0%B0%D1%80%D0%B4%D0%BE%20%D0%B4%D0%B0%20%D0%92%D0%B8%D0%BD%D1%87%D0%B8d/img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1682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6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/>
              <a:t>Обязанности пассажиров</a:t>
            </a:r>
            <a:endParaRPr lang="ru-RU" dirty="0"/>
          </a:p>
          <a:p>
            <a:pPr fontAlgn="base"/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ru-RU" dirty="0" smtClean="0"/>
              <a:t>Пассажиры </a:t>
            </a:r>
            <a:r>
              <a:rPr lang="ru-RU" dirty="0"/>
              <a:t>обязаны:</a:t>
            </a:r>
          </a:p>
          <a:p>
            <a:pPr algn="just" fontAlgn="base"/>
            <a:r>
              <a:rPr lang="ru-RU" dirty="0" smtClean="0"/>
              <a:t>- при </a:t>
            </a:r>
            <a:r>
              <a:rPr lang="ru-RU" dirty="0"/>
              <a:t>поездке на транспортном средстве, оборудованном ремнями безопасности, быть пристегнутыми ими, а при поездке на мотоцикле - быть в застегнутом </a:t>
            </a:r>
            <a:r>
              <a:rPr lang="ru-RU" dirty="0" smtClean="0"/>
              <a:t>мотошлеме;</a:t>
            </a:r>
          </a:p>
        </p:txBody>
      </p:sp>
      <p:pic>
        <p:nvPicPr>
          <p:cNvPr id="3" name="Рисунок 2" descr="https://im0-tub-ru.yandex.net/i?id=803ebffc7207cb46ca99d3b27c2c5af0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56271" r="22777" b="8761"/>
          <a:stretch/>
        </p:blipFill>
        <p:spPr bwMode="auto">
          <a:xfrm>
            <a:off x="4150875" y="2475783"/>
            <a:ext cx="496855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s://fs00.infourok.ru/images/doc/195/222598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6897" r="48951" b="50693"/>
          <a:stretch/>
        </p:blipFill>
        <p:spPr bwMode="auto">
          <a:xfrm>
            <a:off x="1115615" y="1822563"/>
            <a:ext cx="3035259" cy="217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s00.infourok.ru/images/doc/195/222598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0" t="53773" r="6335" b="3686"/>
          <a:stretch/>
        </p:blipFill>
        <p:spPr bwMode="auto">
          <a:xfrm>
            <a:off x="1115615" y="4005064"/>
            <a:ext cx="30352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89679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        Посадку </a:t>
            </a:r>
            <a:r>
              <a:rPr lang="ru-RU" dirty="0"/>
              <a:t>и высадку производить со стороны тротуара или обочины и только после полной остановки транспортного </a:t>
            </a:r>
            <a:r>
              <a:rPr lang="ru-RU" dirty="0" smtClean="0"/>
              <a:t>средства.</a:t>
            </a:r>
          </a:p>
          <a:p>
            <a:pPr algn="just" fontAlgn="base"/>
            <a:r>
              <a:rPr lang="ru-RU" dirty="0"/>
              <a:t> </a:t>
            </a:r>
            <a:r>
              <a:rPr lang="ru-RU" dirty="0" smtClean="0"/>
              <a:t>       Если </a:t>
            </a:r>
            <a:r>
              <a:rPr lang="ru-RU" dirty="0"/>
              <a:t>посадка и высадка невозможна со стороны тротуара или обочины, она может осуществляться со стороны проезжей части при условии, что это будет безопасно и не создаст помех другим участникам движения.</a:t>
            </a:r>
          </a:p>
        </p:txBody>
      </p:sp>
      <p:pic>
        <p:nvPicPr>
          <p:cNvPr id="3" name="Рисунок 2" descr="https://fs00.infourok.ru/images/doc/195/222598/640/img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51313" b="13420"/>
          <a:stretch/>
        </p:blipFill>
        <p:spPr bwMode="auto">
          <a:xfrm>
            <a:off x="4579144" y="2044004"/>
            <a:ext cx="3845851" cy="426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s://im0-tub-ru.yandex.net/i?id=85adac1687e008c2d4dafc547f11c72e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047964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10c9/0002cfe8-15cc6e0b/img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5" t="51710" r="22778" b="7431"/>
          <a:stretch/>
        </p:blipFill>
        <p:spPr bwMode="auto">
          <a:xfrm>
            <a:off x="1547664" y="260648"/>
            <a:ext cx="6912768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3-now.ucoz.ru/VR/2014-2015/bezymjannyj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704855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97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1987uv.mskobr.ru/images/N5%20%282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61662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1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47/251576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6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6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10/239537/64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81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0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00.infourok.ru/images/doc/103/122169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im0-tub-ru.yandex.net/i?id=c23230aaa43587c4bf05f328eca7e717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5431" r="4379" b="3166"/>
          <a:stretch/>
        </p:blipFill>
        <p:spPr bwMode="auto">
          <a:xfrm>
            <a:off x="307973" y="548680"/>
            <a:ext cx="40692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orum.ngs.ru/preview/forum/upload_files/df7f306b2e681bdaf1d0880c2b9e200e_e1bf4994411319616af60fbec87d8806_148187602406_800p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" b="16695"/>
          <a:stretch/>
        </p:blipFill>
        <p:spPr bwMode="auto">
          <a:xfrm>
            <a:off x="4572000" y="3068960"/>
            <a:ext cx="41234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029200" y="908050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Элементы дороги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           Пешеходы </a:t>
            </a:r>
            <a:r>
              <a:rPr lang="ru-RU" dirty="0"/>
              <a:t>должны двигаться по тротуарам, обочинам или по пешеходным дорожкам. При отсутствии тротуаров, пешеходных дорожек и обочин пешеходы могут двигаться в один ряд по краю проезжей части навстречу движению транспортных средств.</a:t>
            </a:r>
          </a:p>
        </p:txBody>
      </p:sp>
      <p:sp>
        <p:nvSpPr>
          <p:cNvPr id="5" name="AutoShape 10" descr="https://fs00.infourok.ru/images/doc/144/167761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fs00.infourok.ru/images/doc/144/167761/img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s://ds02.infourok.ru/uploads/ex/0b3f/0000806e-b1d1da4d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28543" r="24656" b="20781"/>
          <a:stretch/>
        </p:blipFill>
        <p:spPr bwMode="auto">
          <a:xfrm>
            <a:off x="539552" y="3573016"/>
            <a:ext cx="27670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900igr.net/up/datai/215775/0011-014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32985"/>
            <a:ext cx="2592288" cy="20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uslide.ru/images/3/9811/960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45859" r="20339" b="5821"/>
          <a:stretch/>
        </p:blipFill>
        <p:spPr bwMode="auto">
          <a:xfrm>
            <a:off x="5076056" y="1916832"/>
            <a:ext cx="3376323" cy="24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ds03.infourok.ru/uploads/ex/056a/0005f8d9-21fb2583/img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b="13469"/>
          <a:stretch/>
        </p:blipFill>
        <p:spPr bwMode="auto">
          <a:xfrm>
            <a:off x="3306566" y="4338463"/>
            <a:ext cx="3779136" cy="23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При </a:t>
            </a:r>
            <a:r>
              <a:rPr lang="ru-RU" dirty="0"/>
              <a:t>отсутствии тротуаров, пешеходных дорожек или обочин, а также в случае невозможности двигаться по ним пешеходы могут двигаться по велосипедной дорожке или идти в один ряд по краю проезжей части (на дорогах с разделительной полосой - по внешнему краю проезжей части). При движении по краю проезжей части пешеходы должны идти навстречу движению транспортных средств. </a:t>
            </a:r>
          </a:p>
        </p:txBody>
      </p:sp>
      <p:pic>
        <p:nvPicPr>
          <p:cNvPr id="1026" name="Picture 2" descr="http://g1.nh.ee/images/pix/1000x654/xLFAKOIhtGg/file64621552_478036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9" y="2302660"/>
            <a:ext cx="3924311" cy="25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0igr.net/up/datas/230415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5848" y="476672"/>
            <a:ext cx="8392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     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переходе дороги и движении по обочинам или краю проезжей части в темное время суток или в условиях недостаточной видимости пешеходам рекомендуется, а вне населенных пунктов пешеходы обязаны иметь при себе предметы со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световозвращающими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элементами и обеспечивать видимость этих предметов водителями транспортных средств.</a:t>
            </a:r>
          </a:p>
        </p:txBody>
      </p:sp>
      <p:pic>
        <p:nvPicPr>
          <p:cNvPr id="3078" name="Picture 6" descr="https://ds03.infourok.ru/uploads/ex/02bd/0004487c-b29338e5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1" t="41914" r="4671" b="3837"/>
          <a:stretch/>
        </p:blipFill>
        <p:spPr bwMode="auto">
          <a:xfrm>
            <a:off x="5220072" y="1954000"/>
            <a:ext cx="3528392" cy="442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s03.infourok.ru/uploads/ex/02bd/0004487c-b29338e5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6478" r="43270" b="11505"/>
          <a:stretch/>
        </p:blipFill>
        <p:spPr bwMode="auto">
          <a:xfrm>
            <a:off x="755576" y="2132856"/>
            <a:ext cx="40324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mskregion.info/images/news/full/2012/02/1a05af9c44f1ed0337e53f2d786d9c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Лица</a:t>
            </a:r>
            <a:r>
              <a:rPr lang="ru-RU" dirty="0"/>
              <a:t>, передвигающиеся в инвалидных колясках без двигателя, ведущие мотоцикл, мопед, велосипед, в этих случаях должны следовать по ходу движения транспортных средств. </a:t>
            </a:r>
          </a:p>
        </p:txBody>
      </p:sp>
    </p:spTree>
    <p:extLst>
      <p:ext uri="{BB962C8B-B14F-4D97-AF65-F5344CB8AC3E}">
        <p14:creationId xmlns:p14="http://schemas.microsoft.com/office/powerpoint/2010/main" val="2701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491</TotalTime>
  <Words>700</Words>
  <Application>Microsoft Office PowerPoint</Application>
  <PresentationFormat>Экран (4:3)</PresentationFormat>
  <Paragraphs>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Обязанности пешеходов  и пассажиров</vt:lpstr>
      <vt:lpstr>Презентация PowerPoint</vt:lpstr>
      <vt:lpstr>Презентация PowerPoint</vt:lpstr>
      <vt:lpstr>Презентация PowerPoint</vt:lpstr>
      <vt:lpstr>Элементы дороги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Обязанности пешеходов  и пассажиров</dc:title>
  <dc:creator>админ</dc:creator>
  <cp:lastModifiedBy>админ</cp:lastModifiedBy>
  <cp:revision>40</cp:revision>
  <dcterms:created xsi:type="dcterms:W3CDTF">2018-02-12T11:44:22Z</dcterms:created>
  <dcterms:modified xsi:type="dcterms:W3CDTF">2018-02-14T07:23:29Z</dcterms:modified>
</cp:coreProperties>
</file>