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1D983D-FF1B-47A4-B539-AF1AA587B86A}" type="slidenum">
              <a:rPr lang="ru-RU"/>
              <a:pPr/>
              <a:t>‹#›</a:t>
            </a:fld>
            <a:endParaRPr lang="ru-RU" dirty="0"/>
          </a:p>
        </p:txBody>
      </p:sp>
      <p:grpSp>
        <p:nvGrpSpPr>
          <p:cNvPr id="2067" name="Group 19"/>
          <p:cNvGrpSpPr>
            <a:grpSpLocks/>
          </p:cNvGrpSpPr>
          <p:nvPr/>
        </p:nvGrpSpPr>
        <p:grpSpPr bwMode="auto">
          <a:xfrm>
            <a:off x="0" y="2895600"/>
            <a:ext cx="8382000" cy="304800"/>
            <a:chOff x="0" y="1824"/>
            <a:chExt cx="5280" cy="192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1824"/>
              <a:ext cx="5280" cy="19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2056" name="Rectangle 8"/>
            <p:cNvSpPr>
              <a:spLocks noChangeArrowheads="1"/>
            </p:cNvSpPr>
            <p:nvPr/>
          </p:nvSpPr>
          <p:spPr bwMode="white">
            <a:xfrm>
              <a:off x="2748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2057" name="Rectangle 9"/>
            <p:cNvSpPr>
              <a:spLocks noChangeArrowheads="1"/>
            </p:cNvSpPr>
            <p:nvPr/>
          </p:nvSpPr>
          <p:spPr bwMode="white">
            <a:xfrm>
              <a:off x="313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2058" name="Rectangle 10"/>
            <p:cNvSpPr>
              <a:spLocks noChangeArrowheads="1"/>
            </p:cNvSpPr>
            <p:nvPr/>
          </p:nvSpPr>
          <p:spPr bwMode="white">
            <a:xfrm>
              <a:off x="349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2059" name="Rectangle 11"/>
            <p:cNvSpPr>
              <a:spLocks noChangeArrowheads="1"/>
            </p:cNvSpPr>
            <p:nvPr/>
          </p:nvSpPr>
          <p:spPr bwMode="white">
            <a:xfrm>
              <a:off x="382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2060" name="Rectangle 12"/>
            <p:cNvSpPr>
              <a:spLocks noChangeArrowheads="1"/>
            </p:cNvSpPr>
            <p:nvPr/>
          </p:nvSpPr>
          <p:spPr bwMode="white">
            <a:xfrm>
              <a:off x="4104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2061" name="Rectangle 13"/>
            <p:cNvSpPr>
              <a:spLocks noChangeArrowheads="1"/>
            </p:cNvSpPr>
            <p:nvPr/>
          </p:nvSpPr>
          <p:spPr bwMode="white">
            <a:xfrm>
              <a:off x="4368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2062" name="Rectangle 14"/>
            <p:cNvSpPr>
              <a:spLocks noChangeArrowheads="1"/>
            </p:cNvSpPr>
            <p:nvPr/>
          </p:nvSpPr>
          <p:spPr bwMode="white">
            <a:xfrm>
              <a:off x="4800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2063" name="Rectangle 15"/>
            <p:cNvSpPr>
              <a:spLocks noChangeArrowheads="1"/>
            </p:cNvSpPr>
            <p:nvPr/>
          </p:nvSpPr>
          <p:spPr bwMode="white">
            <a:xfrm>
              <a:off x="460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2064" name="Rectangle 16"/>
            <p:cNvSpPr>
              <a:spLocks noChangeArrowheads="1"/>
            </p:cNvSpPr>
            <p:nvPr/>
          </p:nvSpPr>
          <p:spPr bwMode="white">
            <a:xfrm>
              <a:off x="496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2065" name="Rectangle 17"/>
            <p:cNvSpPr>
              <a:spLocks noChangeArrowheads="1"/>
            </p:cNvSpPr>
            <p:nvPr/>
          </p:nvSpPr>
          <p:spPr bwMode="white">
            <a:xfrm>
              <a:off x="5094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2066" name="Rectangle 18"/>
            <p:cNvSpPr>
              <a:spLocks noChangeArrowheads="1"/>
            </p:cNvSpPr>
            <p:nvPr/>
          </p:nvSpPr>
          <p:spPr bwMode="white">
            <a:xfrm>
              <a:off x="5196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CDBD4-335F-4430-91EA-C54A3C53068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1925" y="171450"/>
            <a:ext cx="1946275" cy="5924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3100" y="171450"/>
            <a:ext cx="5686425" cy="5924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B5C97-7E10-4B23-8CDB-FE2CD27060D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D4CB0-5557-405C-9485-7C4E13DEBC4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18E0C-E9C4-49B2-9BE9-F2A1AF7989E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46451-C75B-492A-861A-6FD43F5DFF5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1A0BC-DF67-41F2-9311-A31962732F0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78A52-70CF-40B0-A206-DB6EF3FE4F7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4E258-376B-407F-86D9-B7A42BEBAD9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683AB-85E0-427B-BE85-BBEA6ED2AE5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47BFD-9000-4461-AC44-2015F84AA5D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171450"/>
            <a:ext cx="7753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E9BF8FF3-A9C9-45DE-A180-6D3AEF32403E}" type="slidenum">
              <a:rPr lang="ru-RU"/>
              <a:pPr/>
              <a:t>‹#›</a:t>
            </a:fld>
            <a:endParaRPr lang="ru-RU" dirty="0"/>
          </a:p>
        </p:txBody>
      </p:sp>
      <p:grpSp>
        <p:nvGrpSpPr>
          <p:cNvPr id="1043" name="Group 19"/>
          <p:cNvGrpSpPr>
            <a:grpSpLocks/>
          </p:cNvGrpSpPr>
          <p:nvPr/>
        </p:nvGrpSpPr>
        <p:grpSpPr bwMode="auto">
          <a:xfrm>
            <a:off x="0" y="1447800"/>
            <a:ext cx="8382000" cy="304800"/>
            <a:chOff x="0" y="912"/>
            <a:chExt cx="5280" cy="192"/>
          </a:xfrm>
        </p:grpSpPr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912"/>
              <a:ext cx="5280" cy="19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1032" name="Rectangle 8"/>
            <p:cNvSpPr>
              <a:spLocks noChangeArrowheads="1"/>
            </p:cNvSpPr>
            <p:nvPr/>
          </p:nvSpPr>
          <p:spPr bwMode="white">
            <a:xfrm>
              <a:off x="274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1033" name="Rectangle 9"/>
            <p:cNvSpPr>
              <a:spLocks noChangeArrowheads="1"/>
            </p:cNvSpPr>
            <p:nvPr/>
          </p:nvSpPr>
          <p:spPr bwMode="white">
            <a:xfrm>
              <a:off x="313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1034" name="Rectangle 10"/>
            <p:cNvSpPr>
              <a:spLocks noChangeArrowheads="1"/>
            </p:cNvSpPr>
            <p:nvPr/>
          </p:nvSpPr>
          <p:spPr bwMode="white">
            <a:xfrm>
              <a:off x="349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1035" name="Rectangle 11"/>
            <p:cNvSpPr>
              <a:spLocks noChangeArrowheads="1"/>
            </p:cNvSpPr>
            <p:nvPr/>
          </p:nvSpPr>
          <p:spPr bwMode="white">
            <a:xfrm>
              <a:off x="382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1036" name="Rectangle 12"/>
            <p:cNvSpPr>
              <a:spLocks noChangeArrowheads="1"/>
            </p:cNvSpPr>
            <p:nvPr/>
          </p:nvSpPr>
          <p:spPr bwMode="white">
            <a:xfrm>
              <a:off x="410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1037" name="Rectangle 13"/>
            <p:cNvSpPr>
              <a:spLocks noChangeArrowheads="1"/>
            </p:cNvSpPr>
            <p:nvPr/>
          </p:nvSpPr>
          <p:spPr bwMode="white">
            <a:xfrm>
              <a:off x="436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1038" name="Rectangle 14"/>
            <p:cNvSpPr>
              <a:spLocks noChangeArrowheads="1"/>
            </p:cNvSpPr>
            <p:nvPr/>
          </p:nvSpPr>
          <p:spPr bwMode="white">
            <a:xfrm>
              <a:off x="4800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1039" name="Rectangle 15"/>
            <p:cNvSpPr>
              <a:spLocks noChangeArrowheads="1"/>
            </p:cNvSpPr>
            <p:nvPr/>
          </p:nvSpPr>
          <p:spPr bwMode="white">
            <a:xfrm>
              <a:off x="460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1040" name="Rectangle 16"/>
            <p:cNvSpPr>
              <a:spLocks noChangeArrowheads="1"/>
            </p:cNvSpPr>
            <p:nvPr/>
          </p:nvSpPr>
          <p:spPr bwMode="white">
            <a:xfrm>
              <a:off x="496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1041" name="Rectangle 17"/>
            <p:cNvSpPr>
              <a:spLocks noChangeArrowheads="1"/>
            </p:cNvSpPr>
            <p:nvPr/>
          </p:nvSpPr>
          <p:spPr bwMode="white">
            <a:xfrm>
              <a:off x="509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 useBgFill="1">
          <p:nvSpPr>
            <p:cNvPr id="1042" name="Rectangle 18"/>
            <p:cNvSpPr>
              <a:spLocks noChangeArrowheads="1"/>
            </p:cNvSpPr>
            <p:nvPr/>
          </p:nvSpPr>
          <p:spPr bwMode="white">
            <a:xfrm>
              <a:off x="5196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71472" y="214290"/>
            <a:ext cx="7772400" cy="642942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МУНИЦИПАЛЬНОЕ   ОБРАЗОВАТЕЛЬНОЕ  УЧЕРЕЖДЕНИЕ 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ДОПОЛНИТЕЛЬНОГО  ОБРАЗОВАНИЯ  ДЕТЕЙ 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« ЦЕНТР  ВНЕШКОЛЬНОЙ  РАБОТЫ 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57290" y="5857892"/>
            <a:ext cx="6400800" cy="790564"/>
          </a:xfrm>
        </p:spPr>
        <p:txBody>
          <a:bodyPr/>
          <a:lstStyle/>
          <a:p>
            <a:r>
              <a:rPr lang="ru-RU" sz="1600" dirty="0" smtClean="0"/>
              <a:t>ВПК  «ПАТРИОТ»  </a:t>
            </a:r>
          </a:p>
          <a:p>
            <a:r>
              <a:rPr lang="ru-RU" sz="1600" dirty="0" smtClean="0"/>
              <a:t>г.  Изобильный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857232"/>
            <a:ext cx="721523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ПОСТ № 1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 ВЕЧНОГО ОГНЯ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СЛАВЫ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286124"/>
            <a:ext cx="3571875" cy="217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89"/>
            <a:ext cx="5795857" cy="652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14282" y="2857496"/>
            <a:ext cx="2643206" cy="100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Смотр – конкурс  между  почетными  караулами  школ  за  право  нести  Вахту  Памяти  в  День  Победы</a:t>
            </a:r>
            <a:endParaRPr lang="ru-RU" kern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ru-RU" kern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2286016" cy="125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286016" cy="125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28384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14290"/>
            <a:ext cx="37909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071942"/>
            <a:ext cx="35718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3643306" y="3214686"/>
            <a:ext cx="350046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МОУ  СОШ  №  1  Победители  смотра – конкурса  Поста  №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ru-RU" kern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286016" cy="125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37909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857628"/>
            <a:ext cx="36861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928802"/>
            <a:ext cx="2781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357158" y="5643578"/>
            <a:ext cx="350046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МОУ  СОШ  №  18  </a:t>
            </a:r>
            <a:r>
              <a:rPr lang="en-US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</a:t>
            </a: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– место   смотра – конкурса  Поста  №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ru-RU" kern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286016" cy="125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357158" y="5643578"/>
            <a:ext cx="350046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МОУ  СОШ  №  </a:t>
            </a:r>
            <a:r>
              <a:rPr lang="en-US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7</a:t>
            </a: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  <a:r>
              <a:rPr lang="en-US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III</a:t>
            </a: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– место   смотра – конкурса  Поста  №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ru-RU" kern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86190"/>
            <a:ext cx="37623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785926"/>
            <a:ext cx="2857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28604"/>
            <a:ext cx="37814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286016" cy="125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42844" y="3429000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Победитель  конкурса  знатоков  военной  истории Отечества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Перцукова Кристина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МОУ  СОШ  №  23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11  класс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ru-RU" kern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071678"/>
            <a:ext cx="55245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286016" cy="125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857364"/>
            <a:ext cx="5686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214678" y="357166"/>
            <a:ext cx="49760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sz="2000" b="1" kern="0" cap="none" spc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Педагог  дополнительного  образования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sz="2000" b="1" kern="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Афонин  В.И.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1785918" y="6215082"/>
            <a:ext cx="5572164" cy="58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ВПК  «ПАТРИОТ»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г.  Изобильный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857232"/>
            <a:ext cx="72152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3338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5143472" y="857232"/>
            <a:ext cx="3714808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Памятник  установлен в 1959 году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Вечный</a:t>
            </a:r>
            <a:r>
              <a:rPr kumimoji="0" lang="ru-RU" b="0" i="0" u="none" strike="noStrike" kern="0" cap="none" spc="0" normalizeH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огонь зажжен в 1984 году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6386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428596" y="4714884"/>
            <a:ext cx="3714808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ВПК «Патриот» и Пост № 1 основан 9 мая 1984 года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ru-RU" kern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 bwMode="auto">
          <a:xfrm>
            <a:off x="5143504" y="857232"/>
            <a:ext cx="3714808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Памятник  установлен в 1959 году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Вечный</a:t>
            </a:r>
            <a:r>
              <a:rPr kumimoji="0" lang="ru-RU" b="0" i="0" u="none" strike="noStrike" kern="0" cap="none" spc="0" normalizeH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огонь зажжен в 1984 году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857232"/>
            <a:ext cx="72152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4786314" y="4857760"/>
            <a:ext cx="3286148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Шептий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Василий Ильич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1214414" y="4857760"/>
            <a:ext cx="3143272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Гулиев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Аллахверди  Ага  Оглы</a:t>
            </a:r>
            <a:endParaRPr lang="ru-RU" kern="0" noProof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ru-RU" kern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3124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32575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214282" y="5572140"/>
            <a:ext cx="8786874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Разведчики,  погибшие  при  освобождении  г.  Изобильного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от немецко – фашистских захватчиков  21 января  1943  года.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Захоронены в  братской  могиле  у  Вечного  огня  в  Парке  Победы  г. Изобильного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 bwMode="auto">
          <a:xfrm>
            <a:off x="285720" y="2571744"/>
            <a:ext cx="864399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Программа ВПК «Патриот»  и Поста  № 1  направлена  на  воспитание  у подрастающего  поколения  патриотических  чувств,  любви к  Родине,  уважение  к  армии,  морально – психологической устойчивости,  готовности  быть  защитниками  Отечества.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Основные  формы  работы: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</a:pPr>
            <a:r>
              <a:rPr lang="ru-RU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ru-RU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несение  службы   на  Посту  №  1  у  Вечного  огня  Славы 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</a:pP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– уроки  Мужества.  Встречи  с  ветеранами  ВОВ  и  ВС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</a:pP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– теоретическая  подготовка   по  учебной  программе  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</a:pP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– экскурсии  в  краеведческий  музей  г.  Изобильного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</a:pP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– шествие</a:t>
            </a: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 </a:t>
            </a: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митинги  Памяти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</a:pP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– дни  военкомата   на  Посту  №  1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</a:pP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– смотры – конкурсы   между  почетными  караулами  школ  г. Изобильного    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286016" cy="125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286016" cy="125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32099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286256"/>
            <a:ext cx="32099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14290"/>
            <a:ext cx="2614614" cy="352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571736" y="428604"/>
            <a:ext cx="3714776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Вынос  Знамени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ВПК  «Патриот»  и   Поста  № 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ru-RU" kern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3500430" y="2214554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Инструктаж  перед  разводом  Поста  №  1</a:t>
            </a:r>
            <a:endParaRPr lang="ru-RU" kern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ru-RU" kern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000100" y="4857760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Торжественный  развод  Поста  №  1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 день  Защитников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Отечества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ru-RU" kern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38576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2286016" cy="125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42852"/>
            <a:ext cx="3786214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214686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714348" y="5357826"/>
            <a:ext cx="3143272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День  призывника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  Посту  №  1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ru-RU" kern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5715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2286016" cy="125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286116" y="428604"/>
            <a:ext cx="3143272" cy="7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Ритуал  торжественной клятвы  часового  Поста  № 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ru-RU" kern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286016" cy="125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429000"/>
            <a:ext cx="22574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857364"/>
            <a:ext cx="28194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571744"/>
            <a:ext cx="3429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2786050" y="214290"/>
            <a:ext cx="5786478" cy="100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Участие  Поста  №  1  в  праздновании   дня  Победы  Советского  народа  в  ВОВ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9  мая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ru-RU" kern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7166"/>
            <a:ext cx="46577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285720" y="4214818"/>
            <a:ext cx="3786214" cy="100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Занятие  по  защите  от  оружия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массового  поражения</a:t>
            </a:r>
            <a:endParaRPr lang="ru-RU" kern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ru-RU" kern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2286016" cy="125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68990">
  <a:themeElements>
    <a:clrScheme name="Тема Office 1">
      <a:dk1>
        <a:srgbClr val="000000"/>
      </a:dk1>
      <a:lt1>
        <a:srgbClr val="FFFFFF"/>
      </a:lt1>
      <a:dk2>
        <a:srgbClr val="CC0000"/>
      </a:dk2>
      <a:lt2>
        <a:srgbClr val="FFFFFF"/>
      </a:lt2>
      <a:accent1>
        <a:srgbClr val="FF0033"/>
      </a:accent1>
      <a:accent2>
        <a:srgbClr val="996633"/>
      </a:accent2>
      <a:accent3>
        <a:srgbClr val="E2AAAA"/>
      </a:accent3>
      <a:accent4>
        <a:srgbClr val="DADADA"/>
      </a:accent4>
      <a:accent5>
        <a:srgbClr val="FFAAAD"/>
      </a:accent5>
      <a:accent6>
        <a:srgbClr val="8A5C2D"/>
      </a:accent6>
      <a:hlink>
        <a:srgbClr val="CC9900"/>
      </a:hlink>
      <a:folHlink>
        <a:srgbClr val="FF6699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CC0000"/>
        </a:dk2>
        <a:lt2>
          <a:srgbClr val="FFFFFF"/>
        </a:lt2>
        <a:accent1>
          <a:srgbClr val="FF0033"/>
        </a:accent1>
        <a:accent2>
          <a:srgbClr val="996633"/>
        </a:accent2>
        <a:accent3>
          <a:srgbClr val="E2AAAA"/>
        </a:accent3>
        <a:accent4>
          <a:srgbClr val="DADADA"/>
        </a:accent4>
        <a:accent5>
          <a:srgbClr val="FFAAAD"/>
        </a:accent5>
        <a:accent6>
          <a:srgbClr val="8A5C2D"/>
        </a:accent6>
        <a:hlink>
          <a:srgbClr val="CC9900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FF"/>
        </a:lt2>
        <a:accent1>
          <a:srgbClr val="FF00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E70000"/>
        </a:accent6>
        <a:hlink>
          <a:srgbClr val="00FF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DDDDD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97979"/>
        </a:accent6>
        <a:hlink>
          <a:srgbClr val="39393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335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01068990</vt:lpstr>
      <vt:lpstr>МУНИЦИПАЛЬНОЕ   ОБРАЗОВАТЕЛЬНОЕ  УЧЕРЕЖДЕНИЕ   ДОПОЛНИТЕЛЬНОГО  ОБРАЗОВАНИЯ  ДЕТЕЙ   « ЦЕНТР  ВНЕШКОЛЬНОЙ  РАБОТЫ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cp:keywords/>
  <dc:description/>
  <cp:lastModifiedBy>1</cp:lastModifiedBy>
  <cp:revision>47</cp:revision>
  <dcterms:created xsi:type="dcterms:W3CDTF">2011-01-01T22:34:45Z</dcterms:created>
  <dcterms:modified xsi:type="dcterms:W3CDTF">2017-02-17T06:24:04Z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TC010689901049</vt:lpwstr>
  </property>
</Properties>
</file>