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6" r:id="rId1"/>
  </p:sldMasterIdLst>
  <p:notesMasterIdLst>
    <p:notesMasterId r:id="rId33"/>
  </p:notesMasterIdLst>
  <p:sldIdLst>
    <p:sldId id="256" r:id="rId2"/>
    <p:sldId id="325" r:id="rId3"/>
    <p:sldId id="354" r:id="rId4"/>
    <p:sldId id="355" r:id="rId5"/>
    <p:sldId id="356" r:id="rId6"/>
    <p:sldId id="357" r:id="rId7"/>
    <p:sldId id="358" r:id="rId8"/>
    <p:sldId id="327" r:id="rId9"/>
    <p:sldId id="328" r:id="rId10"/>
    <p:sldId id="350" r:id="rId11"/>
    <p:sldId id="329" r:id="rId12"/>
    <p:sldId id="351" r:id="rId13"/>
    <p:sldId id="331" r:id="rId14"/>
    <p:sldId id="332" r:id="rId15"/>
    <p:sldId id="334" r:id="rId16"/>
    <p:sldId id="335" r:id="rId17"/>
    <p:sldId id="337" r:id="rId18"/>
    <p:sldId id="338" r:id="rId19"/>
    <p:sldId id="352" r:id="rId20"/>
    <p:sldId id="339" r:id="rId21"/>
    <p:sldId id="333" r:id="rId22"/>
    <p:sldId id="340" r:id="rId23"/>
    <p:sldId id="341" r:id="rId24"/>
    <p:sldId id="342" r:id="rId25"/>
    <p:sldId id="362" r:id="rId26"/>
    <p:sldId id="343" r:id="rId27"/>
    <p:sldId id="346" r:id="rId28"/>
    <p:sldId id="349" r:id="rId29"/>
    <p:sldId id="359" r:id="rId30"/>
    <p:sldId id="360" r:id="rId31"/>
    <p:sldId id="361" r:id="rId32"/>
  </p:sldIdLst>
  <p:sldSz cx="9144000" cy="6858000" type="screen4x3"/>
  <p:notesSz cx="9144000" cy="6858000"/>
  <p:embeddedFontLs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Garamond" panose="02020404030301010803" pitchFamily="18" charset="0"/>
      <p:regular r:id="rId38"/>
      <p:bold r:id="rId39"/>
      <p:italic r:id="rId40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4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614" y="90"/>
      </p:cViewPr>
      <p:guideLst>
        <p:guide orient="horz" pos="2880"/>
        <p:guide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BBCF45-D967-4CD3-87D8-FCD61A0EF101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7B1CC6-B3C0-45D9-95D2-291C25DB4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856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B1CC6-B3C0-45D9-95D2-291C25DB47F4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255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00C547DD-F686-4E1A-9A50-C5F3B813DCAA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r>
              <a:rPr lang="ru-RU" smtClean="0"/>
              <a:t>24 августа 2022 года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6377751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47DD-F686-4E1A-9A50-C5F3B813DCAA}" type="datetime1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24 августа 2022 года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13023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47DD-F686-4E1A-9A50-C5F3B813DCAA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24 августа 2022 года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423337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47DD-F686-4E1A-9A50-C5F3B813DCAA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24 августа 2022 года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3612468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47DD-F686-4E1A-9A50-C5F3B813DCAA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24 августа 2022 года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007865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47DD-F686-4E1A-9A50-C5F3B813DCAA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24 августа 2022 года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8152306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47DD-F686-4E1A-9A50-C5F3B813DCAA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24 августа 2022 года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3317783"/>
      </p:ext>
    </p:extLst>
  </p:cSld>
  <p:clrMapOvr>
    <a:masterClrMapping/>
  </p:clrMapOvr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47DD-F686-4E1A-9A50-C5F3B813DCAA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24 августа 2022 года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1510572"/>
      </p:ext>
    </p:extLst>
  </p:cSld>
  <p:clrMapOvr>
    <a:masterClrMapping/>
  </p:clrMapOvr>
  <p:hf sldNum="0"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47DD-F686-4E1A-9A50-C5F3B813DCAA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24 августа 2022 года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0125917"/>
      </p:ext>
    </p:extLst>
  </p:cSld>
  <p:clrMapOvr>
    <a:masterClrMapping/>
  </p:clrMapOvr>
  <p:hf sldNum="0"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24 августа 2022 года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A0E727-DC51-4F8C-AAAE-3F22B1304678}" type="datetime1">
              <a:rPr lang="en-US" smtClean="0"/>
              <a:t>9/20/2023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11814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E294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24 августа 2022 года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41C53-EE57-4A39-BBB9-7F4B2FC3660D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7052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47DD-F686-4E1A-9A50-C5F3B813DCAA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24 августа 2022 года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730960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47DD-F686-4E1A-9A50-C5F3B813DCAA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24 августа 2022 года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733407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47DD-F686-4E1A-9A50-C5F3B813DCAA}" type="datetime1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24 августа 2022 года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457078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47DD-F686-4E1A-9A50-C5F3B813DCAA}" type="datetime1">
              <a:rPr lang="en-US" smtClean="0"/>
              <a:t>9/20/2023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24 августа 2022 года</a:t>
            </a: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4765013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47DD-F686-4E1A-9A50-C5F3B813DCAA}" type="datetime1">
              <a:rPr lang="en-US" smtClean="0"/>
              <a:t>9/20/2023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24 августа 2022 года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6520845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47DD-F686-4E1A-9A50-C5F3B813DCAA}" type="datetime1">
              <a:rPr lang="en-US" smtClean="0"/>
              <a:t>9/20/2023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24 августа 2022 года</a:t>
            </a: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860633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47DD-F686-4E1A-9A50-C5F3B813DCAA}" type="datetime1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24 августа 2022 года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020545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47DD-F686-4E1A-9A50-C5F3B813DCAA}" type="datetime1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24 августа 2022 года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5897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C547DD-F686-4E1A-9A50-C5F3B813DCAA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ru-RU" smtClean="0"/>
              <a:t>24 августа 2022 года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46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602632" y="647061"/>
            <a:ext cx="6705600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63575" marR="5080" indent="-651510">
              <a:lnSpc>
                <a:spcPct val="100000"/>
              </a:lnSpc>
              <a:spcBef>
                <a:spcPts val="105"/>
              </a:spcBef>
            </a:pPr>
            <a:r>
              <a:rPr lang="ru-RU" sz="1600" b="1" dirty="0" smtClean="0">
                <a:solidFill>
                  <a:schemeClr val="tx1"/>
                </a:solidFill>
                <a:latin typeface="Arial"/>
                <a:cs typeface="Arial"/>
              </a:rPr>
              <a:t>Муниципальный опорный центр ИГОСК</a:t>
            </a:r>
            <a:endParaRPr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519999" y="939537"/>
            <a:ext cx="547243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57847" y="3005361"/>
            <a:ext cx="7784832" cy="1924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ts val="3800"/>
              </a:lnSpc>
            </a:pPr>
            <a:r>
              <a:rPr lang="ru-RU" sz="28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О достижении показателей регионального проекта </a:t>
            </a:r>
            <a:r>
              <a:rPr lang="ru-RU" sz="2800" b="1" i="1" spc="-1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«Успех каждого ребенка» в Ставропольском крае в 2023-2024 </a:t>
            </a:r>
            <a:r>
              <a:rPr lang="ru-RU" sz="2800" b="1" i="1" spc="-10" dirty="0" err="1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у.г</a:t>
            </a:r>
            <a:r>
              <a:rPr lang="ru-RU" sz="2800" b="1" i="1" spc="-1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</a:p>
          <a:p>
            <a:pPr marL="12700" marR="5080" algn="ctr">
              <a:lnSpc>
                <a:spcPts val="3800"/>
              </a:lnSpc>
            </a:pPr>
            <a:r>
              <a:rPr lang="ru-RU" sz="2800" b="1" i="1" spc="-1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Работа в АИС «Навигатор»</a:t>
            </a:r>
            <a:endParaRPr sz="28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657600" y="6427152"/>
            <a:ext cx="232981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2</a:t>
            </a:r>
            <a:r>
              <a:rPr lang="ru-RU" sz="2000" b="1" dirty="0">
                <a:solidFill>
                  <a:schemeClr val="tx1"/>
                </a:solidFill>
                <a:latin typeface="Times New Roman"/>
                <a:cs typeface="Times New Roman"/>
              </a:rPr>
              <a:t>5</a:t>
            </a:r>
            <a:r>
              <a:rPr sz="2000" b="1" spc="-25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августа </a:t>
            </a:r>
            <a:r>
              <a:rPr sz="2000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20</a:t>
            </a:r>
            <a:r>
              <a:rPr lang="ru-RU" sz="2000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23</a:t>
            </a:r>
            <a:r>
              <a:rPr sz="2000" b="1" spc="-30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chemeClr val="tx1"/>
                </a:solidFill>
                <a:latin typeface="Times New Roman"/>
                <a:cs typeface="Times New Roman"/>
              </a:rPr>
              <a:t>года</a:t>
            </a:r>
            <a:endParaRPr sz="20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75432" y="5430262"/>
            <a:ext cx="3800451" cy="5488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2000" b="1" spc="-10" dirty="0" err="1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Несова</a:t>
            </a:r>
            <a:r>
              <a:rPr lang="ru-RU" sz="2000" b="1" spc="-10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Александра Сергеевна</a:t>
            </a:r>
            <a:endParaRPr lang="en-US" sz="2000" b="1" spc="-10" dirty="0" smtClean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1400" b="1" spc="-10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методист МОЦ, МБУДО «ЦВР» ИГОСК</a:t>
            </a:r>
            <a:r>
              <a:rPr lang="ru-RU" sz="1400" b="1" spc="-10" dirty="0" smtClean="0">
                <a:solidFill>
                  <a:srgbClr val="0E29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AutoShape 6" descr="https://media.bobruisk.ru/2016/09/01/ec45aa1c/photo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AutoShape 8" descr="https://media.bobruisk.ru/2016/09/01/ec45aa1c/photo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" name="AutoShape 10" descr="https://media.bobruisk.ru/2016/09/01/ec45aa1c/photo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7535" y="1070876"/>
            <a:ext cx="2816855" cy="1922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ru-RU" smtClean="0"/>
              <a:t>24 августа 2022 года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684416"/>
            <a:ext cx="5354883" cy="554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79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556736"/>
            <a:ext cx="82195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3. Не использовать в качестве обложки программы картинки из интернета и  фотографии детей с лицами.</a:t>
            </a:r>
            <a:br>
              <a:rPr lang="ru-RU" dirty="0" smtClean="0"/>
            </a:b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15331"/>
            <a:ext cx="5107822" cy="398683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12140" y="1483093"/>
            <a:ext cx="21491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Можно использовать</a:t>
            </a:r>
            <a:br>
              <a:rPr lang="ru-RU" sz="2400" dirty="0" smtClean="0"/>
            </a:br>
            <a:r>
              <a:rPr lang="ru-RU" sz="2400" dirty="0" smtClean="0"/>
              <a:t> в качестве обложки</a:t>
            </a:r>
            <a:br>
              <a:rPr lang="ru-RU" sz="2400" dirty="0" smtClean="0"/>
            </a:br>
            <a:r>
              <a:rPr lang="ru-RU" sz="2400" dirty="0" smtClean="0"/>
              <a:t>работы детей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6660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09832" y="1066800"/>
            <a:ext cx="4343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4. Если программа адаптирована для детей с ОВЗ, то отразить это в карточке программы в разделе «Особые условия»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008611" cy="46815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3352800"/>
            <a:ext cx="5847402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52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ru-RU" dirty="0" smtClean="0"/>
              <a:t>25 августа 2023 года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66800" y="685800"/>
            <a:ext cx="883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карточках старых программ:</a:t>
            </a:r>
            <a:br>
              <a:rPr lang="ru-RU" dirty="0" smtClean="0"/>
            </a:br>
            <a:r>
              <a:rPr lang="ru-RU" dirty="0" smtClean="0"/>
              <a:t>1. Обновить периоды обучения в группах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444340"/>
            <a:ext cx="7435033" cy="483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66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9679" y="624261"/>
            <a:ext cx="75023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2. Обновить информацию в разделе «Описание» если необходимо.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0" y="2286000"/>
            <a:ext cx="1590675" cy="19716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726" y="1413467"/>
            <a:ext cx="1009650" cy="4667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2835" y="1045742"/>
            <a:ext cx="2324100" cy="571500"/>
          </a:xfrm>
          <a:prstGeom prst="rect">
            <a:avLst/>
          </a:prstGeom>
          <a:ln>
            <a:solidFill>
              <a:schemeClr val="bg1">
                <a:lumMod val="95000"/>
                <a:lumOff val="5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9400" y="1775728"/>
            <a:ext cx="1590675" cy="4381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2200" y="3829050"/>
            <a:ext cx="2228850" cy="4286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7702" y="3097363"/>
            <a:ext cx="1495425" cy="4667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36726" y="4852303"/>
            <a:ext cx="1428750" cy="4191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38600" y="5061853"/>
            <a:ext cx="2857500" cy="476250"/>
          </a:xfrm>
          <a:prstGeom prst="rect">
            <a:avLst/>
          </a:prstGeom>
        </p:spPr>
      </p:pic>
      <p:cxnSp>
        <p:nvCxnSpPr>
          <p:cNvPr id="14" name="Прямая со стрелкой 13"/>
          <p:cNvCxnSpPr/>
          <p:nvPr/>
        </p:nvCxnSpPr>
        <p:spPr>
          <a:xfrm flipH="1" flipV="1">
            <a:off x="2514600" y="1788053"/>
            <a:ext cx="924662" cy="7020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5358550" y="2092853"/>
            <a:ext cx="1194650" cy="3510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358550" y="3824424"/>
            <a:ext cx="550976" cy="160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4850940" y="4302310"/>
            <a:ext cx="642270" cy="6845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2743200" y="4257675"/>
            <a:ext cx="793782" cy="4517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 flipV="1">
            <a:off x="2245336" y="3327664"/>
            <a:ext cx="1247227" cy="3530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4318126" y="1640173"/>
            <a:ext cx="42495" cy="6254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350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47800" y="-4590"/>
            <a:ext cx="6676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3. Загрузить </a:t>
            </a:r>
            <a:r>
              <a:rPr lang="en-US" dirty="0" smtClean="0"/>
              <a:t>pdf</a:t>
            </a:r>
            <a:r>
              <a:rPr lang="ru-RU" dirty="0" smtClean="0"/>
              <a:t> файл программы в раздел «Программа ДО»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8" y="523339"/>
            <a:ext cx="1778709" cy="62306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912" y="420255"/>
            <a:ext cx="3033302" cy="8231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1607" y="1281290"/>
            <a:ext cx="4085292" cy="25867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5000" y="3678063"/>
            <a:ext cx="6041707" cy="30169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1407" y="609871"/>
            <a:ext cx="4648200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490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457200"/>
            <a:ext cx="8077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Основные ошибки в карточках программ:</a:t>
            </a:r>
          </a:p>
          <a:p>
            <a:pPr algn="l"/>
            <a:r>
              <a:rPr lang="ru-RU" dirty="0" smtClean="0"/>
              <a:t>1. Полное наименование программы (не должны быть: внеурочная деятельность, кружок, рабочая программа. Правильно: Дополнительная общеобразовательная общеразвивающая программа…)</a:t>
            </a:r>
            <a:br>
              <a:rPr lang="ru-RU" dirty="0" smtClean="0"/>
            </a:br>
            <a:r>
              <a:rPr lang="ru-RU" dirty="0" smtClean="0"/>
              <a:t>2. Публичное наименование программы – указываем только основное название!</a:t>
            </a:r>
          </a:p>
          <a:p>
            <a:pPr algn="l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133600"/>
            <a:ext cx="8229600" cy="3886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53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8778" y="524152"/>
            <a:ext cx="82269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3. В карточках программ </a:t>
            </a:r>
            <a:r>
              <a:rPr lang="ru-RU" u="sng" dirty="0" smtClean="0"/>
              <a:t>не упоминаем</a:t>
            </a:r>
            <a:r>
              <a:rPr lang="ru-RU" dirty="0" smtClean="0"/>
              <a:t>: ФГОС, внеурочная деятельность, </a:t>
            </a:r>
            <a:br>
              <a:rPr lang="ru-RU" dirty="0" smtClean="0"/>
            </a:br>
            <a:r>
              <a:rPr lang="ru-RU" dirty="0" smtClean="0"/>
              <a:t>кружок, подготовка к экзаменам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04752" y="4457934"/>
            <a:ext cx="6670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4. Обязательно указать уровни программы и тип местности.</a:t>
            </a:r>
            <a:endParaRPr lang="ru-RU" dirty="0"/>
          </a:p>
        </p:txBody>
      </p:sp>
      <p:pic>
        <p:nvPicPr>
          <p:cNvPr id="2050" name="Picture 2" descr="https://open.omgpu.ru/pluginfile.php/215/course/overviewfiles/%D1%84%D0%B3%D0%BE%D1%8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92" y="1862435"/>
            <a:ext cx="2785670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heg-school1.edu.tomsk.ru/wp-content/uploads/2021/05/jD3qFr6Rc2TF_1200x0_AybP2us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079724"/>
            <a:ext cx="3641611" cy="1043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ugo-vostok63.ru/wp-content/uploads/2021/12/ege-oge-gve.png?w=64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2293" y="2331034"/>
            <a:ext cx="3182360" cy="1990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836" y="4847153"/>
            <a:ext cx="1704975" cy="16573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3139" y="4847152"/>
            <a:ext cx="7464117" cy="1828868"/>
          </a:xfrm>
          <a:prstGeom prst="rect">
            <a:avLst/>
          </a:prstGeom>
        </p:spPr>
      </p:pic>
      <p:sp>
        <p:nvSpPr>
          <p:cNvPr id="2" name="Умножение 1"/>
          <p:cNvSpPr/>
          <p:nvPr/>
        </p:nvSpPr>
        <p:spPr>
          <a:xfrm>
            <a:off x="125437" y="1650742"/>
            <a:ext cx="3505200" cy="2707243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множение 9"/>
          <p:cNvSpPr/>
          <p:nvPr/>
        </p:nvSpPr>
        <p:spPr>
          <a:xfrm>
            <a:off x="4094998" y="1972821"/>
            <a:ext cx="3505200" cy="2707243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множение 10"/>
          <p:cNvSpPr/>
          <p:nvPr/>
        </p:nvSpPr>
        <p:spPr>
          <a:xfrm>
            <a:off x="5963733" y="524151"/>
            <a:ext cx="2711564" cy="2187866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337" y="533400"/>
            <a:ext cx="81534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5. В разделе «Профориентация» ставим </a:t>
            </a:r>
            <a:r>
              <a:rPr lang="ru-RU" dirty="0" smtClean="0">
                <a:sym typeface="Wingdings" panose="05000000000000000000" pitchFamily="2" charset="2"/>
              </a:rPr>
              <a:t> только в «Знаниях и умениях»</a:t>
            </a:r>
          </a:p>
          <a:p>
            <a:endParaRPr lang="ru-RU" dirty="0">
              <a:sym typeface="Wingdings" panose="05000000000000000000" pitchFamily="2" charset="2"/>
            </a:endParaRPr>
          </a:p>
          <a:p>
            <a:endParaRPr lang="ru-RU" dirty="0" smtClean="0">
              <a:sym typeface="Wingdings" panose="05000000000000000000" pitchFamily="2" charset="2"/>
            </a:endParaRPr>
          </a:p>
          <a:p>
            <a:endParaRPr lang="ru-RU" dirty="0">
              <a:sym typeface="Wingdings" panose="05000000000000000000" pitchFamily="2" charset="2"/>
            </a:endParaRPr>
          </a:p>
          <a:p>
            <a:endParaRPr lang="ru-RU" dirty="0" smtClean="0">
              <a:sym typeface="Wingdings" panose="05000000000000000000" pitchFamily="2" charset="2"/>
            </a:endParaRPr>
          </a:p>
          <a:p>
            <a:endParaRPr lang="ru-RU" dirty="0">
              <a:sym typeface="Wingdings" panose="05000000000000000000" pitchFamily="2" charset="2"/>
            </a:endParaRPr>
          </a:p>
          <a:p>
            <a:endParaRPr lang="ru-RU" dirty="0" smtClean="0">
              <a:sym typeface="Wingdings" panose="05000000000000000000" pitchFamily="2" charset="2"/>
            </a:endParaRPr>
          </a:p>
          <a:p>
            <a:endParaRPr lang="ru-RU" dirty="0" smtClean="0">
              <a:sym typeface="Wingdings" panose="05000000000000000000" pitchFamily="2" charset="2"/>
            </a:endParaRPr>
          </a:p>
          <a:p>
            <a:endParaRPr lang="ru-RU" dirty="0">
              <a:sym typeface="Wingdings" panose="05000000000000000000" pitchFamily="2" charset="2"/>
            </a:endParaRPr>
          </a:p>
          <a:p>
            <a:endParaRPr lang="ru-RU" dirty="0" smtClean="0">
              <a:sym typeface="Wingdings" panose="05000000000000000000" pitchFamily="2" charset="2"/>
            </a:endParaRPr>
          </a:p>
          <a:p>
            <a:endParaRPr lang="ru-RU" dirty="0">
              <a:sym typeface="Wingdings" panose="05000000000000000000" pitchFamily="2" charset="2"/>
            </a:endParaRPr>
          </a:p>
          <a:p>
            <a:endParaRPr lang="ru-RU" dirty="0" smtClean="0">
              <a:sym typeface="Wingdings" panose="05000000000000000000" pitchFamily="2" charset="2"/>
            </a:endParaRPr>
          </a:p>
          <a:p>
            <a:endParaRPr lang="ru-RU" dirty="0" smtClean="0">
              <a:sym typeface="Wingdings" panose="05000000000000000000" pitchFamily="2" charset="2"/>
            </a:endParaRPr>
          </a:p>
          <a:p>
            <a:endParaRPr lang="ru-RU" dirty="0">
              <a:sym typeface="Wingdings" panose="05000000000000000000" pitchFamily="2" charset="2"/>
            </a:endParaRPr>
          </a:p>
          <a:p>
            <a:endParaRPr lang="ru-RU" dirty="0" smtClean="0">
              <a:sym typeface="Wingdings" panose="05000000000000000000" pitchFamily="2" charset="2"/>
            </a:endParaRPr>
          </a:p>
          <a:p>
            <a:endParaRPr lang="ru-RU" dirty="0">
              <a:sym typeface="Wingdings" panose="05000000000000000000" pitchFamily="2" charset="2"/>
            </a:endParaRPr>
          </a:p>
          <a:p>
            <a:endParaRPr lang="ru-RU" dirty="0" smtClean="0">
              <a:sym typeface="Wingdings" panose="05000000000000000000" pitchFamily="2" charset="2"/>
            </a:endParaRPr>
          </a:p>
          <a:p>
            <a:endParaRPr lang="ru-RU" dirty="0">
              <a:sym typeface="Wingdings" panose="05000000000000000000" pitchFamily="2" charset="2"/>
            </a:endParaRPr>
          </a:p>
          <a:p>
            <a:endParaRPr lang="ru-RU" dirty="0">
              <a:sym typeface="Wingdings" panose="05000000000000000000" pitchFamily="2" charset="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337" y="1066800"/>
            <a:ext cx="1342638" cy="39628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4113" y="2465939"/>
            <a:ext cx="6494088" cy="311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37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128" y="609600"/>
            <a:ext cx="8067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ym typeface="Wingdings" panose="05000000000000000000" pitchFamily="2" charset="2"/>
              </a:rPr>
              <a:t>6. Во вкладке «Содержание программы» указываем только разделы, которые </a:t>
            </a:r>
            <a:br>
              <a:rPr lang="ru-RU" sz="1600" dirty="0" smtClean="0">
                <a:sym typeface="Wingdings" panose="05000000000000000000" pitchFamily="2" charset="2"/>
              </a:rPr>
            </a:br>
            <a:r>
              <a:rPr lang="ru-RU" sz="1600" dirty="0" smtClean="0">
                <a:sym typeface="Wingdings" panose="05000000000000000000" pitchFamily="2" charset="2"/>
              </a:rPr>
              <a:t>входят в программу.</a:t>
            </a:r>
            <a:endParaRPr lang="ru-RU" sz="1600" dirty="0" smtClean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28" y="1415646"/>
            <a:ext cx="1222011" cy="34194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9139" y="1905000"/>
            <a:ext cx="684526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3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906397"/>
            <a:ext cx="6893813" cy="430887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24200" y="2020765"/>
            <a:ext cx="533400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Проект «Успех каждого ребенка». Его цели и задачи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Достижение планового показателя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«Доля детей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возрасте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до 18 лет, охваченных дополнительным образованием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конца 2023 года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Работа в системе АИС «Навигатор» – главные задачи на сентябрь-октябрь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190 человечков для презентации на прозрачном фо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95400"/>
            <a:ext cx="3489325" cy="4201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6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9681" y="762000"/>
            <a:ext cx="7536037" cy="41857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6. В ожидаемых результатах указываем: знать</a:t>
            </a:r>
            <a:r>
              <a:rPr lang="en-US" sz="1600" dirty="0" smtClean="0"/>
              <a:t>/</a:t>
            </a:r>
            <a:r>
              <a:rPr lang="ru-RU" sz="1600" dirty="0" smtClean="0"/>
              <a:t>уметь или личностные, пред-</a:t>
            </a:r>
            <a:br>
              <a:rPr lang="ru-RU" sz="1600" dirty="0" smtClean="0"/>
            </a:br>
            <a:r>
              <a:rPr lang="ru-RU" sz="1600" dirty="0" err="1" smtClean="0"/>
              <a:t>метные</a:t>
            </a:r>
            <a:r>
              <a:rPr lang="ru-RU" sz="1600" dirty="0" smtClean="0"/>
              <a:t>, </a:t>
            </a:r>
            <a:r>
              <a:rPr lang="ru-RU" sz="1600" dirty="0" err="1" smtClean="0"/>
              <a:t>метапредметные</a:t>
            </a:r>
            <a:r>
              <a:rPr lang="ru-RU" sz="1600" dirty="0" smtClean="0"/>
              <a:t>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680" y="1828800"/>
            <a:ext cx="7844719" cy="344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43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4075" y="172222"/>
            <a:ext cx="7103125" cy="1524000"/>
          </a:xfrm>
        </p:spPr>
        <p:txBody>
          <a:bodyPr/>
          <a:lstStyle/>
          <a:p>
            <a:pPr algn="ctr"/>
            <a:r>
              <a:rPr lang="ru-RU" dirty="0" smtClean="0"/>
              <a:t>2. отчисление</a:t>
            </a:r>
            <a:r>
              <a:rPr lang="en-US" dirty="0" smtClean="0"/>
              <a:t>/</a:t>
            </a:r>
            <a:r>
              <a:rPr lang="ru-RU" dirty="0" smtClean="0"/>
              <a:t>перевод на новый 2023-2024 </a:t>
            </a:r>
            <a:r>
              <a:rPr lang="ru-RU" dirty="0" err="1" smtClean="0"/>
              <a:t>у.г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84480" y="1143000"/>
            <a:ext cx="8077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2.1. Необходимо отчислить всех обучающихся по однолетним программам за 2022-2023 </a:t>
            </a:r>
            <a:r>
              <a:rPr lang="ru-RU" dirty="0" err="1" smtClean="0"/>
              <a:t>у.г</a:t>
            </a:r>
            <a:r>
              <a:rPr lang="ru-RU" dirty="0" smtClean="0"/>
              <a:t>. Отчисления производить через вкладку «Заявки».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2.2 Учащихся по многолетним программам необходимо перевести на новый 2023-2024 </a:t>
            </a:r>
            <a:r>
              <a:rPr lang="ru-RU" dirty="0" err="1" smtClean="0"/>
              <a:t>у.г</a:t>
            </a:r>
            <a:r>
              <a:rPr lang="ru-RU" dirty="0" smtClean="0"/>
              <a:t>. через вкладку «Журнал»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Общее количество детей можно увидеть во вкладке «Заявки».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1" y="2423135"/>
            <a:ext cx="7620000" cy="130492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860259" y="2475725"/>
            <a:ext cx="914400" cy="115826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57150"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74659" y="2475725"/>
            <a:ext cx="914400" cy="115826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57150">
                <a:solidFill>
                  <a:srgbClr val="FF0000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416536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489128"/>
            <a:ext cx="80772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Основные трудности при переводе обучающихся</a:t>
            </a:r>
            <a:br>
              <a:rPr lang="ru-RU" sz="1600" dirty="0" smtClean="0"/>
            </a:br>
            <a:r>
              <a:rPr lang="ru-RU" sz="1600" dirty="0" smtClean="0"/>
              <a:t>1. Чтобы увидеть детей в журнале, необходимо его устанавливать на 2022-2023г.</a:t>
            </a:r>
            <a:br>
              <a:rPr lang="ru-RU" sz="1600" dirty="0" smtClean="0"/>
            </a:br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r>
              <a:rPr lang="ru-RU" sz="1600" dirty="0" smtClean="0"/>
              <a:t>2. Если в Журнале кол-во детей 0, а в заявках есть обучающиеся, то они обучаются в удаленной группе. Их можно только отчислить, т.к. при восстановлении группы в Журнале, список детей остается удаленным.</a:t>
            </a:r>
            <a:endParaRPr lang="ru-RU" sz="1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12345"/>
            <a:ext cx="8077200" cy="23038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624806"/>
            <a:ext cx="8153400" cy="2480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49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521732"/>
            <a:ext cx="7981950" cy="3009900"/>
          </a:xfrm>
          <a:prstGeom prst="rect">
            <a:avLst/>
          </a:prstGeom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ru-RU" dirty="0" smtClean="0"/>
              <a:t>25 августа 2023 года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5240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3. Обучающихся переводим в новые созданные группы для второго года обучения.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990600"/>
            <a:ext cx="9144000" cy="545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88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304800"/>
            <a:ext cx="83700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 smtClean="0"/>
          </a:p>
          <a:p>
            <a:endParaRPr lang="ru-RU" sz="1200" dirty="0"/>
          </a:p>
          <a:p>
            <a:r>
              <a:rPr lang="ru-RU" sz="1200" dirty="0" smtClean="0"/>
              <a:t>       Список образовательных учреждений, которым необходимо отчислить</a:t>
            </a:r>
            <a:r>
              <a:rPr lang="en-US" sz="1200" dirty="0" smtClean="0"/>
              <a:t>/</a:t>
            </a:r>
            <a:r>
              <a:rPr lang="ru-RU" sz="1200" dirty="0" smtClean="0"/>
              <a:t>перевести с обучения 2022-2023 </a:t>
            </a:r>
            <a:r>
              <a:rPr lang="ru-RU" sz="1200" dirty="0" err="1" smtClean="0"/>
              <a:t>у.г</a:t>
            </a:r>
            <a:r>
              <a:rPr lang="ru-RU" sz="1200" dirty="0" smtClean="0"/>
              <a:t>.:</a:t>
            </a:r>
            <a:br>
              <a:rPr lang="ru-RU" sz="1200" dirty="0" smtClean="0"/>
            </a:br>
            <a:endParaRPr lang="ru-RU" sz="2400" dirty="0" smtClean="0"/>
          </a:p>
          <a:p>
            <a:pPr algn="ctr"/>
            <a:endParaRPr lang="ru-RU" sz="2800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8661371"/>
              </p:ext>
            </p:extLst>
          </p:nvPr>
        </p:nvGraphicFramePr>
        <p:xfrm>
          <a:off x="1632332" y="1295400"/>
          <a:ext cx="5562600" cy="477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1700"/>
                <a:gridCol w="3390900"/>
              </a:tblGrid>
              <a:tr h="47752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 ДОУ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Кол-во обучающихся</a:t>
                      </a:r>
                    </a:p>
                  </a:txBody>
                  <a:tcPr/>
                </a:tc>
              </a:tr>
              <a:tr h="477520"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20</a:t>
                      </a:r>
                    </a:p>
                  </a:txBody>
                  <a:tcPr/>
                </a:tc>
              </a:tr>
              <a:tr h="477520"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18</a:t>
                      </a:r>
                    </a:p>
                  </a:txBody>
                  <a:tcPr/>
                </a:tc>
              </a:tr>
              <a:tr h="477520"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7</a:t>
                      </a:r>
                    </a:p>
                  </a:txBody>
                  <a:tcPr/>
                </a:tc>
              </a:tr>
              <a:tr h="477520"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51</a:t>
                      </a:r>
                    </a:p>
                  </a:txBody>
                  <a:tcPr/>
                </a:tc>
              </a:tr>
              <a:tr h="477520"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92</a:t>
                      </a:r>
                    </a:p>
                  </a:txBody>
                  <a:tcPr/>
                </a:tc>
              </a:tr>
              <a:tr h="477520"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34</a:t>
                      </a:r>
                    </a:p>
                  </a:txBody>
                  <a:tcPr/>
                </a:tc>
              </a:tr>
              <a:tr h="477520"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18</a:t>
                      </a:r>
                    </a:p>
                  </a:txBody>
                  <a:tcPr/>
                </a:tc>
              </a:tr>
              <a:tr h="477520"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38</a:t>
                      </a:r>
                    </a:p>
                  </a:txBody>
                  <a:tcPr/>
                </a:tc>
              </a:tr>
              <a:tr h="477520"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37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228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85800"/>
            <a:ext cx="7281334" cy="456263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Чужой муниципалитет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ru-RU" smtClean="0"/>
              <a:t>24 августа 2022 года</a:t>
            </a:r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1249341"/>
              </p:ext>
            </p:extLst>
          </p:nvPr>
        </p:nvGraphicFramePr>
        <p:xfrm>
          <a:off x="1524000" y="1397000"/>
          <a:ext cx="60960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№ДОУ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Кол-во человек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6970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489759"/>
            <a:ext cx="7499733" cy="739756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Зачисление детей на обучение по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2023-2024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у.г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ru-RU" dirty="0" smtClean="0"/>
              <a:t>25 августа 2023 года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914400"/>
            <a:ext cx="92202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При зачислении детей необходимо:</a:t>
            </a:r>
            <a:br>
              <a:rPr lang="ru-RU" sz="1600" dirty="0" smtClean="0"/>
            </a:br>
            <a:r>
              <a:rPr lang="ru-RU" sz="1600" dirty="0" smtClean="0"/>
              <a:t>1. Проверить все введенные данные сверяя со СНИЛС и подтвердить ребенка.</a:t>
            </a:r>
            <a:br>
              <a:rPr lang="ru-RU" sz="1600" dirty="0" smtClean="0"/>
            </a:br>
            <a:r>
              <a:rPr lang="ru-RU" sz="1600" dirty="0" smtClean="0"/>
              <a:t>2. Проверить муниципалитет ребенка и родителя</a:t>
            </a:r>
            <a:br>
              <a:rPr lang="ru-RU" sz="1600" dirty="0" smtClean="0"/>
            </a:br>
            <a:r>
              <a:rPr lang="ru-RU" sz="1600" dirty="0" smtClean="0"/>
              <a:t>3. При зачислении проверить группу и программу. Если группа выбрана ошибочно, её можно изменить в самой заявке.</a:t>
            </a: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0" y="2194608"/>
            <a:ext cx="7996409" cy="46633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2149785"/>
            <a:ext cx="8016931" cy="470821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2149785"/>
            <a:ext cx="8491537" cy="4514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95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228600"/>
            <a:ext cx="6554867" cy="152400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Обновление раздела «Инвентаризация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43046" y="914400"/>
            <a:ext cx="79151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разделе «Инвентаризация» находится вся информация о преподавателях, объектах, оборудовании. С помощью данного модуля так же необходимо отображать статус педагога (активен, уволен</a:t>
            </a:r>
            <a:r>
              <a:rPr lang="en-US" dirty="0" smtClean="0"/>
              <a:t>)</a:t>
            </a:r>
            <a:r>
              <a:rPr lang="ru-RU" dirty="0" smtClean="0"/>
              <a:t>. Обновление модуля необходимо производить своевременно.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61" y="2853580"/>
            <a:ext cx="9007078" cy="12954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6" y="4148980"/>
            <a:ext cx="9144000" cy="14136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871" y="1371600"/>
            <a:ext cx="7819244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371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-685800" y="445970"/>
            <a:ext cx="6554867" cy="1524000"/>
          </a:xfrm>
        </p:spPr>
        <p:txBody>
          <a:bodyPr/>
          <a:lstStyle/>
          <a:p>
            <a:pPr algn="ctr"/>
            <a:r>
              <a:rPr lang="ru-RU" dirty="0" smtClean="0"/>
              <a:t>7. Работа с родительской общественностью: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ru-RU" smtClean="0"/>
              <a:t>24 августа 2022 года</a:t>
            </a:r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67515" y="1356970"/>
            <a:ext cx="4267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Необходимо оказывать помощь при:</a:t>
            </a:r>
            <a:br>
              <a:rPr lang="ru-RU" dirty="0" smtClean="0"/>
            </a:br>
            <a:r>
              <a:rPr lang="ru-RU" dirty="0" smtClean="0"/>
              <a:t>1. Подаче заявки</a:t>
            </a:r>
            <a:br>
              <a:rPr lang="ru-RU" dirty="0" smtClean="0"/>
            </a:br>
            <a:r>
              <a:rPr lang="ru-RU" dirty="0" smtClean="0"/>
              <a:t>2. Консультировании о программах</a:t>
            </a:r>
            <a:br>
              <a:rPr lang="ru-RU" dirty="0" smtClean="0"/>
            </a:br>
            <a:r>
              <a:rPr lang="ru-RU" dirty="0" smtClean="0"/>
              <a:t>3. Выдаче сертификатов учета</a:t>
            </a:r>
            <a:br>
              <a:rPr lang="ru-RU" dirty="0" smtClean="0"/>
            </a:br>
            <a:r>
              <a:rPr lang="ru-RU" dirty="0" smtClean="0"/>
              <a:t>4. Восстановлении аккаунтов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4715" y="0"/>
            <a:ext cx="4139448" cy="30535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711" y="2852793"/>
            <a:ext cx="2090589" cy="39328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0" y="3090574"/>
            <a:ext cx="5422564" cy="363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36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990600"/>
            <a:ext cx="7924800" cy="48093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67992"/>
            <a:ext cx="6554867" cy="1524000"/>
          </a:xfrm>
        </p:spPr>
        <p:txBody>
          <a:bodyPr/>
          <a:lstStyle/>
          <a:p>
            <a:r>
              <a:rPr lang="ru-RU" dirty="0" smtClean="0"/>
              <a:t>Новая функция «Умный Навигатор»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181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381000"/>
            <a:ext cx="6554867" cy="152400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«Успех каждого ребенка». Его цели и задачи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114800" y="1676400"/>
            <a:ext cx="4343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проект «Успех каждого ребенка» направлен на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и работу системы выявления, поддержки и развития способностей и талантов детей и молодежи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 рамках проекта ведется работа по обеспечению равного доступа детей к актуальным и востребованным программам дополнительного образования, выявлению талантов каждого ребенка и ранней профориентации обучающихся.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905000"/>
            <a:ext cx="3581400" cy="258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97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75" y="0"/>
            <a:ext cx="6554867" cy="1524000"/>
          </a:xfrm>
        </p:spPr>
        <p:txBody>
          <a:bodyPr/>
          <a:lstStyle/>
          <a:p>
            <a:r>
              <a:rPr lang="ru-RU" dirty="0" smtClean="0"/>
              <a:t>Модуль «Мероприятия»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ru-RU" dirty="0" smtClean="0"/>
              <a:t>25 августа 2023 года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082" y="567020"/>
            <a:ext cx="1532978" cy="15716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4060" y="918611"/>
            <a:ext cx="6576932" cy="27384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3550" y="2091020"/>
            <a:ext cx="6268915" cy="410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095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2600" y="76200"/>
            <a:ext cx="6554867" cy="1524000"/>
          </a:xfrm>
        </p:spPr>
        <p:txBody>
          <a:bodyPr/>
          <a:lstStyle/>
          <a:p>
            <a:pPr algn="ctr"/>
            <a:r>
              <a:rPr lang="ru-RU" dirty="0" smtClean="0"/>
              <a:t>Достижения учащихся и преподавателей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3141" y="2819113"/>
            <a:ext cx="6773811" cy="20306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71600" y="1296710"/>
            <a:ext cx="647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модули являются «хранилищем»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достижений учащихся и педагогов.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Обновляются ежеквартально.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91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1524000"/>
            <a:ext cx="6554867" cy="1524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ru-RU" smtClean="0"/>
              <a:t>24 августа 2022 года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58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59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228600"/>
            <a:ext cx="6554867" cy="1524000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показатели федерального проекта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29637" y="1974016"/>
            <a:ext cx="422856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к 2024 году для детей в возрасте от 5 до 18 лет доступных для каждого и качественных условий для воспитания гармонично развитой и социально ответственной личности путем увеличения охвата дополнительным образованием до 80% от общего числа детей, обновления содержания и методов дополнительного образования детей, развития кадрового потенциала и модернизации инфраструктуры системы дополнительного образования детей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hashtelegraph.com/wp-content/uploads/2017/08/1462462641_4b9e1f5aec542f3f28f45c74eb949bc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57400"/>
            <a:ext cx="3543837" cy="2618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954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treetfins.com/wp-content/uploads/2021/04/Rising-Interest-Rates_20516780_m-1024x768-1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38089"/>
            <a:ext cx="36576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1721" y="59059"/>
            <a:ext cx="4268867" cy="1524000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 показателей федерального проекта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33801" y="1524000"/>
            <a:ext cx="4876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на территории Ставропольского края достижение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планового показателя «Доля детей в возрасте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5 до 18 лет, охваченных дополнительным образованием» в значении 75,0%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конца 2023 года.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90600" y="4021490"/>
            <a:ext cx="7620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решения: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актуальных программ, отвечающих образовательным потребностям родителей и детей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обучающихся, не охваченных дополнительным образованием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31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7441" y="838200"/>
            <a:ext cx="6554867" cy="152400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системе АИС «Навигатор» – главные задачи на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сентябрь-октябрь 2023 г.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958" y="2590800"/>
            <a:ext cx="6229350" cy="277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90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296633"/>
            <a:ext cx="6554867" cy="1524000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1.Создание новых и корректировка имеющихся карточек программ в системе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447800"/>
            <a:ext cx="23622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При создании новых программ:</a:t>
            </a:r>
            <a:br>
              <a:rPr lang="ru-RU" sz="1400" dirty="0" smtClean="0"/>
            </a:br>
            <a:r>
              <a:rPr lang="ru-RU" sz="1400" dirty="0" smtClean="0"/>
              <a:t>1. Обязательно заполнять графы помеченные </a:t>
            </a:r>
            <a:r>
              <a:rPr lang="en-US" sz="3600" dirty="0"/>
              <a:t>*</a:t>
            </a:r>
            <a:endParaRPr lang="ru-RU" sz="3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295400"/>
            <a:ext cx="6094815" cy="466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9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0"/>
            <a:ext cx="7588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r>
              <a:rPr lang="ru-RU" dirty="0" smtClean="0"/>
              <a:t>. Указывать информацию в сжатой понятной для родителей форме.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544512"/>
            <a:ext cx="1971675" cy="58102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685800"/>
            <a:ext cx="5925602" cy="495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31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1081</TotalTime>
  <Words>676</Words>
  <Application>Microsoft Office PowerPoint</Application>
  <PresentationFormat>Экран (4:3)</PresentationFormat>
  <Paragraphs>159</Paragraphs>
  <Slides>31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7" baseType="lpstr">
      <vt:lpstr>Arial</vt:lpstr>
      <vt:lpstr>Wingdings</vt:lpstr>
      <vt:lpstr>Calibri</vt:lpstr>
      <vt:lpstr>Garamond</vt:lpstr>
      <vt:lpstr>Times New Roman</vt:lpstr>
      <vt:lpstr>Натуральные материалы</vt:lpstr>
      <vt:lpstr>Презентация PowerPoint</vt:lpstr>
      <vt:lpstr>План.</vt:lpstr>
      <vt:lpstr>Проект «Успех каждого ребенка». Его цели и задачи </vt:lpstr>
      <vt:lpstr>Презентация PowerPoint</vt:lpstr>
      <vt:lpstr>Цель и показатели федерального проекта</vt:lpstr>
      <vt:lpstr>Достижение показателей федерального проекта</vt:lpstr>
      <vt:lpstr>Работа в системе АИС «Навигатор» – главные задачи на сентябрь-октябрь 2023 г.</vt:lpstr>
      <vt:lpstr>1.Создание новых и корректировка имеющихся карточек программ в системе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2. отчисление/перевод на новый 2023-2024 у.г.</vt:lpstr>
      <vt:lpstr>Презентация PowerPoint</vt:lpstr>
      <vt:lpstr>Презентация PowerPoint</vt:lpstr>
      <vt:lpstr>Презентация PowerPoint</vt:lpstr>
      <vt:lpstr>Чужой муниципалитет</vt:lpstr>
      <vt:lpstr>3. Зачисление детей на обучение по программам на 2023-2024 у.г</vt:lpstr>
      <vt:lpstr>4. Обновление раздела «Инвентаризация» </vt:lpstr>
      <vt:lpstr>7. Работа с родительской общественностью: </vt:lpstr>
      <vt:lpstr>Новая функция «Умный Навигатор»</vt:lpstr>
      <vt:lpstr>Модуль «Мероприятия»</vt:lpstr>
      <vt:lpstr>Достижения учащихся и преподавателей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SpecialistPC</dc:creator>
  <cp:lastModifiedBy>МОЦ</cp:lastModifiedBy>
  <cp:revision>67</cp:revision>
  <dcterms:created xsi:type="dcterms:W3CDTF">2022-07-29T06:04:26Z</dcterms:created>
  <dcterms:modified xsi:type="dcterms:W3CDTF">2023-09-20T06:48:09Z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2015-08-26T00:00:00Z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2022-07-29T00:00:00Z</vt:filetime>
  </property>
</Properties>
</file>