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0" r:id="rId1"/>
  </p:sldMasterIdLst>
  <p:sldIdLst>
    <p:sldId id="256" r:id="rId2"/>
    <p:sldId id="268" r:id="rId3"/>
    <p:sldId id="261" r:id="rId4"/>
    <p:sldId id="270" r:id="rId5"/>
    <p:sldId id="257" r:id="rId6"/>
    <p:sldId id="267" r:id="rId7"/>
    <p:sldId id="272" r:id="rId8"/>
    <p:sldId id="264" r:id="rId9"/>
    <p:sldId id="265" r:id="rId10"/>
    <p:sldId id="262" r:id="rId11"/>
    <p:sldId id="278" r:id="rId12"/>
    <p:sldId id="285" r:id="rId13"/>
    <p:sldId id="263" r:id="rId14"/>
    <p:sldId id="277" r:id="rId15"/>
    <p:sldId id="304" r:id="rId16"/>
    <p:sldId id="271" r:id="rId17"/>
    <p:sldId id="283" r:id="rId18"/>
    <p:sldId id="288" r:id="rId19"/>
    <p:sldId id="280" r:id="rId20"/>
    <p:sldId id="281" r:id="rId21"/>
    <p:sldId id="273" r:id="rId22"/>
    <p:sldId id="279" r:id="rId23"/>
    <p:sldId id="301" r:id="rId24"/>
    <p:sldId id="269" r:id="rId25"/>
    <p:sldId id="286" r:id="rId26"/>
    <p:sldId id="295" r:id="rId27"/>
    <p:sldId id="284" r:id="rId28"/>
    <p:sldId id="296" r:id="rId29"/>
    <p:sldId id="287" r:id="rId30"/>
    <p:sldId id="302" r:id="rId31"/>
    <p:sldId id="298" r:id="rId32"/>
    <p:sldId id="294" r:id="rId33"/>
    <p:sldId id="303" r:id="rId3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26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8CC29-2CA1-4069-8583-AC27AEE6B032}" type="datetimeFigureOut">
              <a:rPr lang="ru-RU" smtClean="0"/>
              <a:t>20.05.2026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F6A66-FA94-4C95-A3D7-E5CC7DDF5784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927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8CC29-2CA1-4069-8583-AC27AEE6B032}" type="datetimeFigureOut">
              <a:rPr lang="ru-RU" smtClean="0"/>
              <a:t>20.05.2026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F6A66-FA94-4C95-A3D7-E5CC7DDF57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126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8CC29-2CA1-4069-8583-AC27AEE6B032}" type="datetimeFigureOut">
              <a:rPr lang="ru-RU" smtClean="0"/>
              <a:t>20.05.2026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F6A66-FA94-4C95-A3D7-E5CC7DDF57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8594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8CC29-2CA1-4069-8583-AC27AEE6B032}" type="datetimeFigureOut">
              <a:rPr lang="ru-RU" smtClean="0"/>
              <a:t>20.05.2026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F6A66-FA94-4C95-A3D7-E5CC7DDF57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14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8CC29-2CA1-4069-8583-AC27AEE6B032}" type="datetimeFigureOut">
              <a:rPr lang="ru-RU" smtClean="0"/>
              <a:t>20.05.2026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F6A66-FA94-4C95-A3D7-E5CC7DDF5784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6353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8CC29-2CA1-4069-8583-AC27AEE6B032}" type="datetimeFigureOut">
              <a:rPr lang="ru-RU" smtClean="0"/>
              <a:t>20.05.2026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F6A66-FA94-4C95-A3D7-E5CC7DDF57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468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8CC29-2CA1-4069-8583-AC27AEE6B032}" type="datetimeFigureOut">
              <a:rPr lang="ru-RU" smtClean="0"/>
              <a:t>20.05.2026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F6A66-FA94-4C95-A3D7-E5CC7DDF57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5898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8CC29-2CA1-4069-8583-AC27AEE6B032}" type="datetimeFigureOut">
              <a:rPr lang="ru-RU" smtClean="0"/>
              <a:t>20.05.2026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F6A66-FA94-4C95-A3D7-E5CC7DDF57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368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8CC29-2CA1-4069-8583-AC27AEE6B032}" type="datetimeFigureOut">
              <a:rPr lang="ru-RU" smtClean="0"/>
              <a:t>20.05.2026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F6A66-FA94-4C95-A3D7-E5CC7DDF57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889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308CC29-2CA1-4069-8583-AC27AEE6B032}" type="datetimeFigureOut">
              <a:rPr lang="ru-RU" smtClean="0"/>
              <a:t>20.05.2026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90F6A66-FA94-4C95-A3D7-E5CC7DDF57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9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8CC29-2CA1-4069-8583-AC27AEE6B032}" type="datetimeFigureOut">
              <a:rPr lang="ru-RU" smtClean="0"/>
              <a:t>20.05.2026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F6A66-FA94-4C95-A3D7-E5CC7DDF57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9055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308CC29-2CA1-4069-8583-AC27AEE6B032}" type="datetimeFigureOut">
              <a:rPr lang="ru-RU" smtClean="0"/>
              <a:t>20.05.2026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90F6A66-FA94-4C95-A3D7-E5CC7DDF5784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2485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1" r:id="rId1"/>
    <p:sldLayoutId id="2147484032" r:id="rId2"/>
    <p:sldLayoutId id="2147484033" r:id="rId3"/>
    <p:sldLayoutId id="2147484034" r:id="rId4"/>
    <p:sldLayoutId id="2147484035" r:id="rId5"/>
    <p:sldLayoutId id="2147484036" r:id="rId6"/>
    <p:sldLayoutId id="2147484037" r:id="rId7"/>
    <p:sldLayoutId id="2147484038" r:id="rId8"/>
    <p:sldLayoutId id="2147484039" r:id="rId9"/>
    <p:sldLayoutId id="2147484040" r:id="rId10"/>
    <p:sldLayoutId id="214748404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zvetnoe.ru/club/poleznye-stati/vyshivka-lentami-dlya-nachinayushchikh/" TargetMode="External"/><Relationship Id="rId2" Type="http://schemas.openxmlformats.org/officeDocument/2006/relationships/hyperlink" Target="https://www.livemaster.ru/topic/1123567-volshebstvo-vyshivki-chast-4-vyshivka-v-sovremennom-interere" TargetMode="Externa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89903" y="882376"/>
            <a:ext cx="10371437" cy="2173862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solidFill>
                  <a:srgbClr val="C00000"/>
                </a:solidFill>
              </a:rPr>
              <a:t>Типичные ошибки по составлению дополнительных общеразвивающих общеобразовательных программ</a:t>
            </a:r>
            <a:endParaRPr lang="ru-RU" sz="4800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02051" y="4590107"/>
            <a:ext cx="9781495" cy="1530607"/>
          </a:xfrm>
        </p:spPr>
        <p:txBody>
          <a:bodyPr>
            <a:normAutofit lnSpcReduction="10000"/>
          </a:bodyPr>
          <a:lstStyle/>
          <a:p>
            <a:pPr algn="r">
              <a:lnSpc>
                <a:spcPct val="100000"/>
              </a:lnSpc>
            </a:pPr>
            <a:r>
              <a:rPr lang="ru-RU" sz="2800" dirty="0" smtClean="0">
                <a:latin typeface="+mn-lt"/>
              </a:rPr>
              <a:t>методист </a:t>
            </a:r>
            <a:r>
              <a:rPr lang="ru-RU" sz="2800" dirty="0" err="1" smtClean="0">
                <a:latin typeface="+mn-lt"/>
              </a:rPr>
              <a:t>мбудо</a:t>
            </a:r>
            <a:r>
              <a:rPr lang="ru-RU" sz="2800" dirty="0" smtClean="0">
                <a:latin typeface="+mn-lt"/>
              </a:rPr>
              <a:t> «ЦВР» </a:t>
            </a:r>
            <a:r>
              <a:rPr lang="ru-RU" sz="2800" dirty="0" err="1" smtClean="0">
                <a:latin typeface="+mn-lt"/>
              </a:rPr>
              <a:t>ИМОск</a:t>
            </a:r>
            <a:r>
              <a:rPr lang="ru-RU" sz="2800" dirty="0" smtClean="0">
                <a:latin typeface="+mn-lt"/>
              </a:rPr>
              <a:t> </a:t>
            </a:r>
          </a:p>
          <a:p>
            <a:pPr algn="r">
              <a:lnSpc>
                <a:spcPct val="100000"/>
              </a:lnSpc>
            </a:pPr>
            <a:r>
              <a:rPr lang="ru-RU" sz="2800" dirty="0" smtClean="0">
                <a:latin typeface="+mn-lt"/>
              </a:rPr>
              <a:t>Шмидт Антонина </a:t>
            </a:r>
            <a:r>
              <a:rPr lang="ru-RU" sz="2800" dirty="0" err="1" smtClean="0">
                <a:latin typeface="+mn-lt"/>
              </a:rPr>
              <a:t>викторовна</a:t>
            </a:r>
            <a:endParaRPr lang="ru-RU" sz="2800" dirty="0" smtClean="0">
              <a:latin typeface="+mn-lt"/>
            </a:endParaRPr>
          </a:p>
          <a:p>
            <a:pPr algn="ctr">
              <a:lnSpc>
                <a:spcPct val="100000"/>
              </a:lnSpc>
            </a:pPr>
            <a:r>
              <a:rPr lang="ru-RU" sz="1600" dirty="0" smtClean="0">
                <a:latin typeface="+mn-lt"/>
              </a:rPr>
              <a:t>                                                 </a:t>
            </a:r>
            <a:r>
              <a:rPr lang="ru-RU" sz="1600" dirty="0" smtClean="0">
                <a:latin typeface="+mn-lt"/>
              </a:rPr>
              <a:t>апрель 2026 </a:t>
            </a:r>
            <a:r>
              <a:rPr lang="ru-RU" sz="1600" dirty="0" smtClean="0">
                <a:latin typeface="+mn-lt"/>
              </a:rPr>
              <a:t>года</a:t>
            </a:r>
            <a:endParaRPr lang="ru-RU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318932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59675" y="1004136"/>
            <a:ext cx="88886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281473" y="588475"/>
            <a:ext cx="781314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Направленности программы:</a:t>
            </a:r>
          </a:p>
          <a:p>
            <a:r>
              <a:rPr lang="ru-RU" sz="2800" dirty="0" smtClean="0">
                <a:solidFill>
                  <a:srgbClr val="C00000"/>
                </a:solidFill>
              </a:rPr>
              <a:t>Художественная,</a:t>
            </a:r>
          </a:p>
          <a:p>
            <a:r>
              <a:rPr lang="ru-RU" sz="2800" dirty="0" smtClean="0">
                <a:solidFill>
                  <a:srgbClr val="C00000"/>
                </a:solidFill>
              </a:rPr>
              <a:t>Социально-гуманитарная,</a:t>
            </a:r>
          </a:p>
          <a:p>
            <a:r>
              <a:rPr lang="ru-RU" sz="2800" dirty="0" smtClean="0">
                <a:solidFill>
                  <a:srgbClr val="C00000"/>
                </a:solidFill>
              </a:rPr>
              <a:t>Естественнонаучная,</a:t>
            </a:r>
          </a:p>
          <a:p>
            <a:r>
              <a:rPr lang="ru-RU" sz="2800" dirty="0" smtClean="0">
                <a:solidFill>
                  <a:srgbClr val="C00000"/>
                </a:solidFill>
              </a:rPr>
              <a:t>Физкультурно-спортивная,</a:t>
            </a:r>
          </a:p>
          <a:p>
            <a:r>
              <a:rPr lang="ru-RU" sz="2800" dirty="0">
                <a:solidFill>
                  <a:srgbClr val="C00000"/>
                </a:solidFill>
              </a:rPr>
              <a:t>Т</a:t>
            </a:r>
            <a:r>
              <a:rPr lang="ru-RU" sz="2800" dirty="0" smtClean="0">
                <a:solidFill>
                  <a:srgbClr val="C00000"/>
                </a:solidFill>
              </a:rPr>
              <a:t>уристско-краеведческая</a:t>
            </a:r>
            <a:r>
              <a:rPr lang="ru-RU" sz="2800" dirty="0">
                <a:solidFill>
                  <a:srgbClr val="C00000"/>
                </a:solidFill>
              </a:rPr>
              <a:t>, </a:t>
            </a:r>
            <a:endParaRPr lang="ru-RU" sz="2800" dirty="0" smtClean="0">
              <a:solidFill>
                <a:srgbClr val="C00000"/>
              </a:solidFill>
            </a:endParaRPr>
          </a:p>
          <a:p>
            <a:r>
              <a:rPr lang="ru-RU" sz="2800" dirty="0" smtClean="0">
                <a:solidFill>
                  <a:srgbClr val="C00000"/>
                </a:solidFill>
              </a:rPr>
              <a:t>Техническая</a:t>
            </a:r>
            <a:endParaRPr lang="ru-RU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8777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69133" y="271020"/>
            <a:ext cx="10886261" cy="4685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Актуальность 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программы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это 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ответ на вопрос, зачем современным детям в современных условиях нужна конкретная программа. Актуальность может базироваться:</a:t>
            </a:r>
            <a:endParaRPr lang="ru-RU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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 анализе социальных проблем; </a:t>
            </a:r>
            <a:endParaRPr lang="ru-RU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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 материалах научных исследований;</a:t>
            </a:r>
            <a:endParaRPr lang="ru-RU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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 анализе педагогического опыта;</a:t>
            </a:r>
            <a:endParaRPr lang="ru-RU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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 анализе детского или родительского спроса на дополнительные образовательные услуги;</a:t>
            </a:r>
            <a:endParaRPr lang="ru-RU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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 современных требованиях модернизации системы образования;</a:t>
            </a:r>
            <a:endParaRPr lang="ru-RU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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 потенциале образовательного учреждения;</a:t>
            </a:r>
            <a:endParaRPr lang="ru-RU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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 социальном заказе муниципального образования и других факторах. </a:t>
            </a:r>
            <a:endParaRPr lang="en-US" sz="2400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endParaRPr lang="ru-RU" sz="16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6943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9711" y="366158"/>
            <a:ext cx="11769504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  <a:r>
              <a:rPr lang="ru-RU" sz="2000" b="1" dirty="0"/>
              <a:t>Новизна, отличительная особенность</a:t>
            </a:r>
            <a:r>
              <a:rPr lang="ru-RU" sz="2000" dirty="0"/>
              <a:t> дополнительной общеобразовательной общеразвивающей программы предполагает:</a:t>
            </a:r>
          </a:p>
          <a:p>
            <a:pPr algn="just"/>
            <a:r>
              <a:rPr lang="ru-RU" sz="2000" dirty="0">
                <a:sym typeface="Symbol" panose="05050102010706020507" pitchFamily="18" charset="2"/>
              </a:rPr>
              <a:t></a:t>
            </a:r>
            <a:r>
              <a:rPr lang="ru-RU" sz="2000" dirty="0"/>
              <a:t>новое решение проблем дополнительного образования;</a:t>
            </a:r>
          </a:p>
          <a:p>
            <a:pPr algn="just"/>
            <a:r>
              <a:rPr lang="ru-RU" sz="2000" dirty="0">
                <a:sym typeface="Symbol" panose="05050102010706020507" pitchFamily="18" charset="2"/>
              </a:rPr>
              <a:t></a:t>
            </a:r>
            <a:r>
              <a:rPr lang="ru-RU" sz="2000" dirty="0"/>
              <a:t>новые методики преподавания;</a:t>
            </a:r>
          </a:p>
          <a:p>
            <a:pPr algn="just"/>
            <a:r>
              <a:rPr lang="ru-RU" sz="2000" dirty="0">
                <a:sym typeface="Symbol" panose="05050102010706020507" pitchFamily="18" charset="2"/>
              </a:rPr>
              <a:t></a:t>
            </a:r>
            <a:r>
              <a:rPr lang="ru-RU" sz="2000" dirty="0"/>
              <a:t>новые педагогические технологии в проведении занятий;</a:t>
            </a:r>
          </a:p>
          <a:p>
            <a:pPr algn="just"/>
            <a:r>
              <a:rPr lang="ru-RU" sz="2000" dirty="0">
                <a:sym typeface="Symbol" panose="05050102010706020507" pitchFamily="18" charset="2"/>
              </a:rPr>
              <a:t></a:t>
            </a:r>
            <a:r>
              <a:rPr lang="ru-RU" sz="2000" dirty="0"/>
              <a:t>нововведения в формах диагностики и подведения итогов реализации программы и т.д.  </a:t>
            </a:r>
          </a:p>
          <a:p>
            <a:pPr algn="just"/>
            <a:endParaRPr lang="ru-RU" sz="2000" b="1" i="1" dirty="0" smtClean="0"/>
          </a:p>
          <a:p>
            <a:pPr algn="just"/>
            <a:r>
              <a:rPr lang="ru-RU" sz="2000" b="1" i="1" dirty="0" smtClean="0"/>
              <a:t>Примеры</a:t>
            </a:r>
            <a:r>
              <a:rPr lang="ru-RU" sz="2000" b="1" i="1" dirty="0"/>
              <a:t>: </a:t>
            </a:r>
            <a:endParaRPr lang="ru-RU" sz="2000" dirty="0"/>
          </a:p>
          <a:p>
            <a:pPr algn="just"/>
            <a:r>
              <a:rPr lang="ru-RU" sz="2000" i="1" dirty="0"/>
              <a:t>К отличительным особенностям программы можно отнести …. . </a:t>
            </a:r>
            <a:endParaRPr lang="ru-RU" sz="2000" dirty="0"/>
          </a:p>
          <a:p>
            <a:pPr algn="just"/>
            <a:r>
              <a:rPr lang="ru-RU" sz="2000" i="1" dirty="0"/>
              <a:t>Программа построена на основе … . </a:t>
            </a:r>
            <a:endParaRPr lang="ru-RU" sz="2000" dirty="0"/>
          </a:p>
          <a:p>
            <a:pPr algn="just"/>
            <a:r>
              <a:rPr lang="ru-RU" sz="2000" i="1" dirty="0"/>
              <a:t>Основные идеи программы, отличающие ее от существующих программ, … . </a:t>
            </a:r>
            <a:endParaRPr lang="ru-RU" sz="2000" dirty="0"/>
          </a:p>
          <a:p>
            <a:pPr algn="just"/>
            <a:r>
              <a:rPr lang="ru-RU" sz="2000" i="1" dirty="0"/>
              <a:t>Преимущество данной программы выражено в … . </a:t>
            </a:r>
            <a:endParaRPr lang="ru-RU" sz="2000" dirty="0"/>
          </a:p>
          <a:p>
            <a:pPr algn="just"/>
            <a:r>
              <a:rPr lang="ru-RU" sz="2000" i="1" dirty="0"/>
              <a:t>В ходе разработки программы были проанализированы материалы дополнительных общеобразовательных общеразвивающих программ … . </a:t>
            </a:r>
            <a:endParaRPr lang="ru-RU" sz="2000" dirty="0"/>
          </a:p>
          <a:p>
            <a:pPr algn="just"/>
            <a:r>
              <a:rPr lang="ru-RU" sz="2000" i="1" dirty="0"/>
              <a:t>Отличительные особенности данной программы от уже существующих в этой области заключаются в том, что... . </a:t>
            </a:r>
            <a:endParaRPr lang="ru-RU" sz="2000" dirty="0"/>
          </a:p>
          <a:p>
            <a:pPr algn="just"/>
            <a:r>
              <a:rPr lang="ru-RU" sz="2000" i="1" dirty="0"/>
              <a:t>Специфика предполагаемой деятельности детей обусловлена... .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8423893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53496" y="140572"/>
            <a:ext cx="11262511" cy="6019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0"/>
              </a:spcAft>
              <a:buSzPts val="1400"/>
            </a:pPr>
            <a:r>
              <a:rPr lang="ru-RU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    Характеристика </a:t>
            </a:r>
            <a:r>
              <a:rPr lang="ru-RU" b="1" dirty="0">
                <a:ea typeface="Calibri" panose="020F0502020204030204" pitchFamily="34" charset="0"/>
                <a:cs typeface="Times New Roman" panose="02020603050405020304" pitchFamily="18" charset="0"/>
              </a:rPr>
              <a:t>обучающихся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по программе (адресат программы): учёт возрастных, гендерных, индивидуально-психологических, физических и иных особенностей и состояний учащихся, определены условия набора детей в коллектив, если это предусмотрено, условия формирования групп, для каких детей предназначена программа (степень предварительной подготовки, уровень формирования интересов и мотивации к данному виду деятельности (одаренные дети), физическое здоровье (дети с ОВЗ). Дана краткая характеристика возрастных особенностей детей, которые должны учитываться при реализации ДОП, чтобы она была результативной. Количество обучающихся в объединении и их возрастные категории зависят от направленности ДОП и определяются локальным нормативным актом организации, осуществляющей образовательную деятельность;</a:t>
            </a:r>
            <a:endParaRPr lang="ru-RU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ПРИМЕРЫ: </a:t>
            </a:r>
            <a:endParaRPr lang="ru-RU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i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Программа адресована детям от __ до ___ лет. </a:t>
            </a:r>
            <a:endParaRPr lang="ru-RU" sz="1400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i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Дети___ лет способны на (каком?) уровне выполнять предлагаемые задания… </a:t>
            </a:r>
            <a:endParaRPr lang="ru-RU" sz="1400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i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Программа адресована детям </a:t>
            </a:r>
            <a:r>
              <a:rPr lang="ru-RU" i="1" dirty="0" smtClean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(девочкам</a:t>
            </a:r>
            <a:r>
              <a:rPr lang="ru-RU" i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мальчикам)____ лет. </a:t>
            </a:r>
            <a:endParaRPr lang="ru-RU" sz="1400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i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Программа особенно будет интересна и полезна тем, кто… . </a:t>
            </a:r>
            <a:endParaRPr lang="ru-RU" sz="1400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i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Условия набора учащихся. </a:t>
            </a:r>
            <a:endParaRPr lang="ru-RU" sz="1400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i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Для обучения принимаются все желающие; принимаются дети, имеющие медицинское заключение (для программ физкультурно-спортивной направленности); существует отбор на основании прослушивания, тестирования, просмотра работ, наличия базовых знаний в области и т.д. </a:t>
            </a:r>
            <a:endParaRPr lang="ru-RU" sz="1400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i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Количество обучающихся </a:t>
            </a:r>
            <a:r>
              <a:rPr lang="ru-RU" i="1" dirty="0" smtClean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____.</a:t>
            </a: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Краткая </a:t>
            </a:r>
            <a:r>
              <a:rPr lang="ru-RU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характеристика возрастных особенностей детей</a:t>
            </a:r>
            <a:endParaRPr lang="ru-RU" dirty="0">
              <a:solidFill>
                <a:srgbClr val="C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1361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1193" y="385257"/>
            <a:ext cx="1146658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Объем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и срок реализации программы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: указать продолжительность образовательного процесса (в годах, учебных часах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ru-RU" dirty="0"/>
              <a:t>ПРИМЕРЫ: </a:t>
            </a:r>
          </a:p>
          <a:p>
            <a:r>
              <a:rPr lang="ru-RU" i="1" dirty="0"/>
              <a:t>Объем программы – 360 часов. </a:t>
            </a:r>
            <a:endParaRPr lang="ru-RU" dirty="0"/>
          </a:p>
          <a:p>
            <a:r>
              <a:rPr lang="ru-RU" i="1" dirty="0"/>
              <a:t>Программа рассчитана на 2 года обучения. </a:t>
            </a:r>
            <a:endParaRPr lang="ru-RU" dirty="0"/>
          </a:p>
          <a:p>
            <a:r>
              <a:rPr lang="ru-RU" i="1" dirty="0"/>
              <a:t>1 год обучения: 144 часа в год, </a:t>
            </a:r>
            <a:endParaRPr lang="ru-RU" dirty="0"/>
          </a:p>
          <a:p>
            <a:r>
              <a:rPr lang="ru-RU" i="1" dirty="0"/>
              <a:t>2 год обучения: 216 часов в год.</a:t>
            </a:r>
            <a:endParaRPr lang="ru-RU" dirty="0"/>
          </a:p>
          <a:p>
            <a:pPr algn="just"/>
            <a: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посчитать объем программы: если 4,5 часа в неделю: 36 недель </a:t>
            </a:r>
            <a:r>
              <a:rPr 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4,5 часа= 162 часа в год,</a:t>
            </a:r>
          </a:p>
          <a:p>
            <a:pPr algn="just"/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сли 3, 5 часа в неделю: 36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3,5=126 часов в год, если 2 часа в неделю: 36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2=72 часа в год, </a:t>
            </a:r>
          </a:p>
          <a:p>
            <a:pPr algn="just"/>
            <a: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если 6 часов в неделю: 36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6= 216 часов в год, если 9 часов в неделю: 36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9=324 часа в год</a:t>
            </a:r>
          </a:p>
          <a:p>
            <a:pPr algn="just"/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Режим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занятий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часа в неделю – 1 раз по 2 часа или 2 раза по 1 часу,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3,5 часа в неделю – 1 раз 2 часа, 1 раз 1,5 часа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часа в неделю – 2 раза по 2 часа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4,5 часа в неделю – 1 раз 2 часа, 1раз 2, 5 часа или 3 раза по 1,5 часа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5,5 часов в неделю – 2 раза по 2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аса, 1 раз 1,5 часа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часов в неделю – 2 раза по 3 часа или 3 раза по 2 часа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часов в неделю – 3 раза по 3 часа </a:t>
            </a:r>
          </a:p>
          <a:p>
            <a:pPr algn="just"/>
            <a:r>
              <a:rPr lang="ru-RU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Продолжительность занятия 40 минут с 10 минутным перерывом (пишем обязательно).</a:t>
            </a:r>
            <a:endParaRPr lang="ru-RU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80735" y="2633779"/>
            <a:ext cx="9374660" cy="5873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>
              <a:lnSpc>
                <a:spcPts val="1650"/>
              </a:lnSpc>
              <a:spcAft>
                <a:spcPts val="0"/>
              </a:spcAft>
            </a:pP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7130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7118" y="2601537"/>
            <a:ext cx="1103617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Форма обучения: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Очная</a:t>
            </a:r>
          </a:p>
          <a:p>
            <a:pPr algn="just"/>
            <a:r>
              <a:rPr lang="ru-RU" sz="2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Виды занятий: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Занятие по типу может быть комбинированным, теоретическим, практическим, диагностическим, лабораторным, контрольным, репетиционным, тренировочным и др. 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Форма проведения занятий: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экскурсия, конференция,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семинар, практикум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мастер-класс, беседа, консультация, практические занятия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занятие-игра, соревнование, конкурс, показ, творческая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мастерская.</a:t>
            </a:r>
          </a:p>
          <a:p>
            <a:pPr algn="just"/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28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2261" y="293213"/>
            <a:ext cx="106287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составить расписание</a:t>
            </a: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Длительность занятия 1 час: 13.00-13.40</a:t>
            </a: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Длительность занятия 1,5 часа: 13.00-13.40, 13.50-14.00 – </a:t>
            </a:r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13.00-14.00</a:t>
            </a: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Длительность занятия 2 часа: 13.00-13.40, 13.50-14.30 – </a:t>
            </a:r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13.00-14.30</a:t>
            </a: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Длительность занятия 2, 5 часа:13.00-13.40,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13.50-14.30, 14.40-15.00 – </a:t>
            </a:r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13.00-15.00</a:t>
            </a: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Длительность занятия 3 часа:13.00-13.40,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13.50-14.30, 14.40 -15.20 – </a:t>
            </a:r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13.00-15.20 </a:t>
            </a:r>
            <a:endParaRPr lang="ru-RU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3541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62399" y="477794"/>
            <a:ext cx="5840627" cy="6260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Уровни сложности программы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31685" y="1766139"/>
            <a:ext cx="2743198" cy="8484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«Стартовый уровень»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887526" y="1817054"/>
            <a:ext cx="2854409" cy="8073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«Базовый уровень»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754579" y="1828796"/>
            <a:ext cx="2685539" cy="8484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«</a:t>
            </a:r>
            <a:r>
              <a:rPr lang="ru-RU" sz="1600" dirty="0" smtClean="0"/>
              <a:t>Продвинутый уровень»</a:t>
            </a:r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2993679" y="1095551"/>
            <a:ext cx="1062675" cy="6384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6429002" y="928144"/>
            <a:ext cx="1" cy="9308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9164595" y="1133315"/>
            <a:ext cx="1276862" cy="6837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836140" y="2901637"/>
            <a:ext cx="3220213" cy="29423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«Стартовый уровень» предполагает использование и реализацию общедоступных и универсальных форм организации материала, минимальную сложность предлагаемого для освоения содержания программы; развитие мотивации к определенному виду деятельности. </a:t>
            </a:r>
          </a:p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626322" y="2911953"/>
            <a:ext cx="3395048" cy="28790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«Базовый уровень» означает использование и реализацию таких форм организации материала, которые допускают освоение специализированных знаний и языка, гарантированно обеспечивают трансляцию общей и целостной картины в рамках содержательно-тематического направления программы. </a:t>
            </a:r>
          </a:p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8591339" y="2949164"/>
            <a:ext cx="3355747" cy="2879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«Продвинутый уровень» использует формы организации материала, обеспечивающие доступ к сложным (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возможно узкоспециализированным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) и нетривиальным разделам в рамках содержательно-тематического направления программы.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353901" y="5896888"/>
            <a:ext cx="8609846" cy="413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Программа считается </a:t>
            </a:r>
            <a:r>
              <a:rPr lang="ru-RU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разноуровневой</a:t>
            </a:r>
            <a:r>
              <a:rPr lang="ru-RU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только при наличии двух и более уровней.</a:t>
            </a:r>
          </a:p>
          <a:p>
            <a:pPr algn="ctr"/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 flipH="1">
            <a:off x="2503284" y="2592913"/>
            <a:ext cx="1" cy="3675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6762939" y="2661719"/>
            <a:ext cx="18107" cy="90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9830633" y="2677294"/>
            <a:ext cx="0" cy="2831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>
            <a:off x="6429002" y="2650400"/>
            <a:ext cx="9053" cy="2987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94884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06994" y="504717"/>
            <a:ext cx="1114954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 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07817" y="504717"/>
            <a:ext cx="11425473" cy="5748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ПЛАНИРУЕМЫЕ </a:t>
            </a:r>
            <a:r>
              <a:rPr lang="ru-RU" b="1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РЕЗУЛЬТАТЫ</a:t>
            </a:r>
            <a:r>
              <a:rPr lang="ru-RU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400" dirty="0">
              <a:solidFill>
                <a:srgbClr val="C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b="1" dirty="0">
                <a:ea typeface="Times New Roman" panose="02020603050405020304" pitchFamily="18" charset="0"/>
              </a:rPr>
              <a:t>планируемые результаты</a:t>
            </a:r>
            <a:r>
              <a:rPr lang="ru-RU" dirty="0">
                <a:ea typeface="Times New Roman" panose="02020603050405020304" pitchFamily="18" charset="0"/>
              </a:rPr>
              <a:t> должны быть сформулированы с учетом цели и задач программы как требования к знаниям и умениям, приобретаемым в процессе занятий, компетенции и личностные качества, которые могут быть сформированы и развиты у детей в результате обучения по программе. </a:t>
            </a:r>
            <a:endParaRPr lang="ru-RU" sz="1600" dirty="0">
              <a:ea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Метапредметные</a:t>
            </a:r>
            <a:r>
              <a:rPr lang="ru-RU" b="1" dirty="0">
                <a:ea typeface="Calibri" panose="020F0502020204030204" pitchFamily="34" charset="0"/>
                <a:cs typeface="Times New Roman" panose="02020603050405020304" pitchFamily="18" charset="0"/>
              </a:rPr>
              <a:t> результаты</a:t>
            </a:r>
            <a:r>
              <a:rPr lang="ru-RU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означают усвоенные учащимися способы деятельности, применяемые ими как в рамках образовательного процесса, так и при решении реальных жизненных ситуаций; могут быть представлены в виде совокупности способов универсальных учебных действий и коммуникативных навыков, которые обеспечивают способность учащихся к самостоятельному усвоению новых знаний и умений.</a:t>
            </a:r>
            <a:r>
              <a:rPr lang="ru-RU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Метапредметные</a:t>
            </a:r>
            <a:r>
              <a:rPr lang="ru-RU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результаты соотносятся с развивающими задачами.</a:t>
            </a:r>
            <a:endParaRPr lang="ru-RU" sz="1400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ea typeface="Calibri" panose="020F0502020204030204" pitchFamily="34" charset="0"/>
              </a:rPr>
              <a:t>      Личностные </a:t>
            </a:r>
            <a:r>
              <a:rPr lang="ru-RU" b="1" dirty="0">
                <a:ea typeface="Calibri" panose="020F0502020204030204" pitchFamily="34" charset="0"/>
              </a:rPr>
              <a:t>результаты</a:t>
            </a:r>
            <a:r>
              <a:rPr lang="ru-RU" i="1" dirty="0">
                <a:ea typeface="Calibri" panose="020F0502020204030204" pitchFamily="34" charset="0"/>
              </a:rPr>
              <a:t> </a:t>
            </a:r>
            <a:r>
              <a:rPr lang="ru-RU" dirty="0">
                <a:ea typeface="Calibri" panose="020F0502020204030204" pitchFamily="34" charset="0"/>
              </a:rPr>
              <a:t>включают готовность и способность учащихся к саморазвитию и личностному самоопределению, могут быть представлены следующими компонентами: мотивационно-ценностным (потребность в самореализации, саморазвитии, самосовершенствовании, мотивация достижения, ценностные ориентации); когнитивным (знания, рефлексия деятельности); </a:t>
            </a:r>
            <a:r>
              <a:rPr lang="ru-RU" dirty="0" err="1">
                <a:ea typeface="Calibri" panose="020F0502020204030204" pitchFamily="34" charset="0"/>
              </a:rPr>
              <a:t>операциональным</a:t>
            </a:r>
            <a:r>
              <a:rPr lang="ru-RU" dirty="0">
                <a:ea typeface="Calibri" panose="020F0502020204030204" pitchFamily="34" charset="0"/>
              </a:rPr>
              <a:t> (умения, навыки); эмоционально-волевым (уровень притязаний, самооценка, эмоциональное отношение к достижению, волевые усилия).</a:t>
            </a:r>
            <a:r>
              <a:rPr lang="ru-RU" dirty="0">
                <a:ea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ea typeface="Times New Roman" panose="02020603050405020304" pitchFamily="18" charset="0"/>
              </a:rPr>
              <a:t>Личностные результаты следует соотнести с воспитательными задачами и перечислить качества личности, которые могут развиваться у учащихся входе </a:t>
            </a:r>
            <a:r>
              <a:rPr lang="ru-RU" dirty="0" smtClean="0">
                <a:solidFill>
                  <a:srgbClr val="002060"/>
                </a:solidFill>
                <a:ea typeface="Times New Roman" panose="02020603050405020304" pitchFamily="18" charset="0"/>
              </a:rPr>
              <a:t>занятий.</a:t>
            </a:r>
          </a:p>
          <a:p>
            <a:pPr algn="just"/>
            <a:r>
              <a:rPr lang="ru-RU" b="1" dirty="0" smtClean="0"/>
              <a:t>     Предметные </a:t>
            </a:r>
            <a:r>
              <a:rPr lang="ru-RU" b="1" dirty="0"/>
              <a:t>результаты</a:t>
            </a:r>
            <a:r>
              <a:rPr lang="ru-RU" i="1" dirty="0"/>
              <a:t> </a:t>
            </a:r>
            <a:r>
              <a:rPr lang="ru-RU" dirty="0"/>
              <a:t>содержат в себе систему основных элементов знаний, которая формируется через освоение учебного материала, и систему формируемых действий, которые преломляются через специфику предмета и направлены на их применение и преобразование; </a:t>
            </a:r>
            <a:r>
              <a:rPr lang="ru-RU" dirty="0">
                <a:solidFill>
                  <a:srgbClr val="002060"/>
                </a:solidFill>
              </a:rPr>
              <a:t>могут включать: теоретические знания по программе; практические умения, предусмотренные </a:t>
            </a:r>
            <a:r>
              <a:rPr lang="ru-RU" dirty="0" smtClean="0">
                <a:solidFill>
                  <a:srgbClr val="002060"/>
                </a:solidFill>
              </a:rPr>
              <a:t>программой, т.е. будут знать; будут уметь.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9902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9176" y="307163"/>
            <a:ext cx="1168802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Воспитательная </a:t>
            </a:r>
            <a:r>
              <a:rPr lang="ru-RU" sz="2800" b="1" dirty="0" smtClean="0">
                <a:solidFill>
                  <a:srgbClr val="C00000"/>
                </a:solidFill>
              </a:rPr>
              <a:t>работа  </a:t>
            </a:r>
          </a:p>
          <a:p>
            <a:pPr algn="just"/>
            <a:r>
              <a:rPr lang="ru-RU" sz="2800" dirty="0" smtClean="0"/>
              <a:t>    Воспитательный </a:t>
            </a:r>
            <a:r>
              <a:rPr lang="ru-RU" sz="2800" dirty="0"/>
              <a:t>потенциал (цель, задачи воспитательной работы, ожидаемые результаты, формы проведения воспитательных мероприятий, методы воспитательного воздействия).</a:t>
            </a:r>
          </a:p>
          <a:p>
            <a:pPr algn="just"/>
            <a:r>
              <a:rPr lang="ru-RU" sz="2800" dirty="0" smtClean="0"/>
              <a:t>    Воспитательная </a:t>
            </a:r>
            <a:r>
              <a:rPr lang="ru-RU" sz="2800" dirty="0"/>
              <a:t>деятельность – реализация комплекса организационно педагогических задач, решаемых </a:t>
            </a:r>
            <a:r>
              <a:rPr lang="ru-RU" sz="2800" dirty="0" smtClean="0"/>
              <a:t>педагогом </a:t>
            </a:r>
            <a:r>
              <a:rPr lang="ru-RU" sz="2800" dirty="0"/>
              <a:t>с целью обеспечения оптимального развития личности, выбор форм и методов воспитания в соответствии с поставленными задачами и сам процесс их реализации</a:t>
            </a:r>
            <a:r>
              <a:rPr lang="ru-RU" sz="2800" dirty="0" smtClean="0"/>
              <a:t>.</a:t>
            </a:r>
          </a:p>
          <a:p>
            <a:pPr algn="just"/>
            <a:r>
              <a:rPr lang="ru-RU" sz="2800" dirty="0" smtClean="0">
                <a:solidFill>
                  <a:srgbClr val="C00000"/>
                </a:solidFill>
              </a:rPr>
              <a:t>Берется из плана воспитательной работы образовательного учреждения</a:t>
            </a:r>
          </a:p>
          <a:p>
            <a:pPr algn="ctr"/>
            <a:r>
              <a:rPr lang="ru-RU" sz="2800" dirty="0" smtClean="0">
                <a:solidFill>
                  <a:srgbClr val="7030A0"/>
                </a:solidFill>
              </a:rPr>
              <a:t>План воспитательной работы</a:t>
            </a:r>
          </a:p>
          <a:p>
            <a:pPr algn="ctr"/>
            <a:endParaRPr lang="ru-RU" sz="2800" dirty="0">
              <a:solidFill>
                <a:srgbClr val="C00000"/>
              </a:solidFill>
            </a:endParaRPr>
          </a:p>
          <a:p>
            <a:pPr algn="ctr"/>
            <a:endParaRPr lang="ru-RU" sz="2800" dirty="0" smtClean="0">
              <a:solidFill>
                <a:srgbClr val="C00000"/>
              </a:solidFill>
            </a:endParaRPr>
          </a:p>
          <a:p>
            <a:pPr algn="just"/>
            <a:endParaRPr lang="ru-RU" sz="2800" dirty="0">
              <a:solidFill>
                <a:srgbClr val="C0000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5771934"/>
              </p:ext>
            </p:extLst>
          </p:nvPr>
        </p:nvGraphicFramePr>
        <p:xfrm>
          <a:off x="1805663" y="4748458"/>
          <a:ext cx="8128000" cy="8926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307"/>
                <a:gridCol w="2521893"/>
                <a:gridCol w="1625600"/>
                <a:gridCol w="1625600"/>
                <a:gridCol w="1625600"/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7030A0"/>
                          </a:solidFill>
                          <a:effectLst/>
                        </a:rPr>
                        <a:t>№ п/п</a:t>
                      </a:r>
                      <a:endParaRPr lang="ru-RU" sz="1600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7030A0"/>
                          </a:solidFill>
                          <a:effectLst/>
                        </a:rPr>
                        <a:t>Название события, мероприятия</a:t>
                      </a:r>
                      <a:endParaRPr lang="ru-RU" sz="1600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7030A0"/>
                          </a:solidFill>
                          <a:effectLst/>
                        </a:rPr>
                        <a:t>Сроки проведения</a:t>
                      </a:r>
                      <a:endParaRPr lang="ru-RU" sz="1600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7030A0"/>
                          </a:solidFill>
                          <a:effectLst/>
                        </a:rPr>
                        <a:t>Форма проведения</a:t>
                      </a:r>
                      <a:endParaRPr lang="ru-RU" sz="1600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7030A0"/>
                          </a:solidFill>
                          <a:effectLst/>
                        </a:rPr>
                        <a:t>Практический результат</a:t>
                      </a:r>
                      <a:endParaRPr lang="ru-RU" sz="1600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67287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0779" y="285913"/>
            <a:ext cx="11534115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Цель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ДООП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Цель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должна быть четкая, краткая и одна. 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sz="2000" b="1" dirty="0"/>
              <a:t>Цель программы</a:t>
            </a:r>
            <a:r>
              <a:rPr lang="ru-RU" sz="2000" dirty="0"/>
              <a:t> – это заранее предполагаемый результат образовательного процесса, к которому надо стремиться. При характеристике цели необходимо избегать общих абстрактных формулировок. Цель должна быть связана с названием программы, отражать ее основную направленность и желаемый конечный результат. Цели могут быть направлены:</a:t>
            </a:r>
          </a:p>
          <a:p>
            <a:pPr algn="just"/>
            <a:r>
              <a:rPr lang="ru-RU" sz="2000" dirty="0">
                <a:sym typeface="Symbol" panose="05050102010706020507" pitchFamily="18" charset="2"/>
              </a:rPr>
              <a:t></a:t>
            </a:r>
            <a:r>
              <a:rPr lang="ru-RU" sz="2000" dirty="0"/>
              <a:t>на развитие ребенка в целом;</a:t>
            </a:r>
          </a:p>
          <a:p>
            <a:pPr algn="just"/>
            <a:r>
              <a:rPr lang="ru-RU" sz="2000" dirty="0">
                <a:sym typeface="Symbol" panose="05050102010706020507" pitchFamily="18" charset="2"/>
              </a:rPr>
              <a:t></a:t>
            </a:r>
            <a:r>
              <a:rPr lang="ru-RU" sz="2000" dirty="0"/>
              <a:t>на развитие определенных способностей ребенка;</a:t>
            </a:r>
          </a:p>
          <a:p>
            <a:pPr algn="just"/>
            <a:r>
              <a:rPr lang="ru-RU" sz="2000" dirty="0">
                <a:sym typeface="Symbol" panose="05050102010706020507" pitchFamily="18" charset="2"/>
              </a:rPr>
              <a:t></a:t>
            </a:r>
            <a:r>
              <a:rPr lang="ru-RU" sz="2000" dirty="0"/>
              <a:t>на обеспечение каждому ребенку требуемого уровня образования;</a:t>
            </a:r>
          </a:p>
          <a:p>
            <a:pPr algn="just"/>
            <a:r>
              <a:rPr lang="ru-RU" sz="2000" dirty="0">
                <a:sym typeface="Symbol" panose="05050102010706020507" pitchFamily="18" charset="2"/>
              </a:rPr>
              <a:t></a:t>
            </a:r>
            <a:r>
              <a:rPr lang="ru-RU" sz="2000" dirty="0"/>
              <a:t>на формирование у каждого ребенка умений и потребности самостоятельно пополнять свои знания, умения, навыки;</a:t>
            </a:r>
          </a:p>
          <a:p>
            <a:pPr algn="just"/>
            <a:r>
              <a:rPr lang="ru-RU" sz="2000" dirty="0">
                <a:sym typeface="Symbol" panose="05050102010706020507" pitchFamily="18" charset="2"/>
              </a:rPr>
              <a:t></a:t>
            </a:r>
            <a:r>
              <a:rPr lang="ru-RU" sz="2000" dirty="0"/>
              <a:t>на воспитание обучающихся в соответствии с высокими моральными ценностями;</a:t>
            </a:r>
          </a:p>
          <a:p>
            <a:pPr algn="just"/>
            <a:r>
              <a:rPr lang="ru-RU" sz="2000" dirty="0">
                <a:sym typeface="Symbol" panose="05050102010706020507" pitchFamily="18" charset="2"/>
              </a:rPr>
              <a:t></a:t>
            </a:r>
            <a:r>
              <a:rPr lang="ru-RU" sz="2000" dirty="0"/>
              <a:t>на формирование общечеловеческих нравственных ценностных ориентаций, самосознания, общественно ценных личностных качеств; обеспечение гармоничного эстетического и физического развития; выработку навыков здорового образа жизни;</a:t>
            </a:r>
          </a:p>
          <a:p>
            <a:pPr algn="just"/>
            <a:r>
              <a:rPr lang="ru-RU" sz="2000" dirty="0">
                <a:sym typeface="Symbol" panose="05050102010706020507" pitchFamily="18" charset="2"/>
              </a:rPr>
              <a:t></a:t>
            </a:r>
            <a:r>
              <a:rPr lang="ru-RU" sz="2000" dirty="0"/>
              <a:t>на обучение детей трудовым навыкам, приемам самостоятельной работы, коллективному взаимодействию, взаимопомощи, формирование культуры и пр. Для написания формулировки цели педагог может использовать существительные: создание, развитие, обеспечение, приобщение, профилактика, укрепление, взаимодействие, формирование и др. </a:t>
            </a:r>
          </a:p>
        </p:txBody>
      </p:sp>
    </p:spTree>
    <p:extLst>
      <p:ext uri="{BB962C8B-B14F-4D97-AF65-F5344CB8AC3E}">
        <p14:creationId xmlns:p14="http://schemas.microsoft.com/office/powerpoint/2010/main" val="529307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327557" y="155768"/>
            <a:ext cx="34403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 </a:t>
            </a:r>
            <a:r>
              <a:rPr lang="ru-RU" dirty="0" smtClean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правильный титульный лист</a:t>
            </a:r>
            <a:endParaRPr lang="ru-RU" dirty="0">
              <a:solidFill>
                <a:srgbClr val="7030A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023" y="525100"/>
            <a:ext cx="4269565" cy="55769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7874" y="479832"/>
            <a:ext cx="4219142" cy="566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7104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5636" y="291431"/>
            <a:ext cx="10785532" cy="4989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Задачи </a:t>
            </a:r>
            <a:r>
              <a:rPr lang="ru-RU" sz="20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программы</a:t>
            </a:r>
            <a:endParaRPr lang="ru-RU" sz="20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2000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Конкретизация </a:t>
            </a:r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цели осуществляется через определение задач, раскрывающих пути достижения цели. Задачи показывают, что нужно сделать, чтобы достичь цели. Нужно сформулировать адекватное количество задач. Задачи должны соответствовать цели и подразделяться на группы:</a:t>
            </a:r>
            <a:endParaRPr lang="ru-RU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 </a:t>
            </a:r>
            <a:r>
              <a:rPr lang="ru-RU" sz="20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обучающие </a:t>
            </a:r>
            <a:r>
              <a:rPr lang="ru-RU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задачи, </a:t>
            </a:r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то есть отвечающие на вопрос, что узнает, в чем разберется, какие представления получит, чем овладеет, чему научится обучающийся, освоив программу;</a:t>
            </a:r>
            <a:endParaRPr lang="ru-RU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 </a:t>
            </a:r>
            <a:r>
              <a:rPr lang="ru-RU" sz="20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развивающие </a:t>
            </a:r>
            <a:r>
              <a:rPr lang="ru-RU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задачи, </a:t>
            </a:r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то есть связанные с развитием творческих способностей, возможностей, внимания, памяти, мышления, воображения, речи, волевых качеств и т.д. и указывать на развитие ключевых компетентностей, на которые будет делаться упор при обучении;</a:t>
            </a:r>
            <a:endParaRPr lang="ru-RU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 </a:t>
            </a:r>
            <a:r>
              <a:rPr lang="ru-RU" sz="20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воспитательные </a:t>
            </a:r>
            <a:r>
              <a:rPr lang="ru-RU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задачи, </a:t>
            </a:r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то есть отвечающие на вопрос, </a:t>
            </a:r>
            <a:r>
              <a:rPr lang="ru-RU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какие ценностные </a:t>
            </a:r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ориентиры, отношения, личностные качества будут сформированы у обучающихся.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0681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7941" y="614908"/>
            <a:ext cx="11430447" cy="784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effectLst/>
                <a:latin typeface="Arial" panose="020B0604020202020204" pitchFamily="34" charset="0"/>
              </a:rPr>
              <a:t>     </a:t>
            </a:r>
            <a:r>
              <a:rPr lang="ru-RU" sz="2400" b="1" dirty="0"/>
              <a:t>Учебный план</a:t>
            </a:r>
            <a:endParaRPr lang="ru-RU" sz="2400" dirty="0"/>
          </a:p>
          <a:p>
            <a:pPr lvl="0"/>
            <a:r>
              <a:rPr lang="ru-RU" sz="2400" b="1" dirty="0"/>
              <a:t>У</a:t>
            </a:r>
            <a:r>
              <a:rPr lang="ru-RU" sz="2400" b="1" dirty="0" smtClean="0"/>
              <a:t>чебный </a:t>
            </a:r>
            <a:r>
              <a:rPr lang="ru-RU" sz="2400" b="1" dirty="0"/>
              <a:t>план</a:t>
            </a:r>
            <a:r>
              <a:rPr lang="ru-RU" sz="2400" dirty="0"/>
              <a:t> содержит: название разделов и тем ДООП, количество теоретических и практических часов, формы аттестации(контроля), оформляется в табличной форме.</a:t>
            </a:r>
          </a:p>
          <a:p>
            <a:pPr algn="ctr"/>
            <a:r>
              <a:rPr lang="ru-RU" sz="2400" b="1" dirty="0"/>
              <a:t>Образец оформления учебного </a:t>
            </a:r>
            <a:r>
              <a:rPr lang="ru-RU" sz="2400" b="1" dirty="0" smtClean="0"/>
              <a:t>плана</a:t>
            </a:r>
          </a:p>
          <a:p>
            <a:pPr algn="ctr"/>
            <a:endParaRPr lang="ru-RU" sz="2400" b="1" dirty="0"/>
          </a:p>
          <a:p>
            <a:pPr algn="ctr"/>
            <a:endParaRPr lang="ru-RU" sz="2400" b="1" dirty="0" smtClean="0"/>
          </a:p>
          <a:p>
            <a:pPr algn="ctr"/>
            <a:endParaRPr lang="ru-RU" sz="2400" b="1" dirty="0"/>
          </a:p>
          <a:p>
            <a:pPr algn="ctr"/>
            <a:endParaRPr lang="ru-RU" sz="2400" b="1" dirty="0" smtClean="0"/>
          </a:p>
          <a:p>
            <a:pPr algn="ctr"/>
            <a:r>
              <a:rPr lang="ru-RU" sz="2400" b="1" dirty="0" smtClean="0"/>
              <a:t>Содержание программы</a:t>
            </a:r>
          </a:p>
          <a:p>
            <a:r>
              <a:rPr lang="ru-RU" sz="2000" i="1" dirty="0"/>
              <a:t>Тема 1. Название темы </a:t>
            </a:r>
            <a:endParaRPr lang="ru-RU" sz="2000" dirty="0"/>
          </a:p>
          <a:p>
            <a:r>
              <a:rPr lang="ru-RU" sz="2000" i="1" dirty="0"/>
              <a:t>Теория </a:t>
            </a:r>
            <a:endParaRPr lang="ru-RU" sz="2000" dirty="0"/>
          </a:p>
          <a:p>
            <a:r>
              <a:rPr lang="ru-RU" sz="2000" i="1" dirty="0"/>
              <a:t>Практика </a:t>
            </a:r>
            <a:endParaRPr lang="ru-RU" sz="2000" dirty="0"/>
          </a:p>
          <a:p>
            <a:r>
              <a:rPr lang="ru-RU" sz="2000" i="1" dirty="0"/>
              <a:t>Тема 2. Название темы </a:t>
            </a:r>
            <a:endParaRPr lang="ru-RU" sz="2000" dirty="0"/>
          </a:p>
          <a:p>
            <a:r>
              <a:rPr lang="ru-RU" sz="2000" i="1" dirty="0"/>
              <a:t>Теория </a:t>
            </a:r>
            <a:endParaRPr lang="ru-RU" sz="2000" dirty="0"/>
          </a:p>
          <a:p>
            <a:r>
              <a:rPr lang="ru-RU" sz="2000" i="1" dirty="0"/>
              <a:t>Практика </a:t>
            </a:r>
            <a:endParaRPr lang="ru-RU" sz="2000" dirty="0"/>
          </a:p>
          <a:p>
            <a:pPr algn="just"/>
            <a:r>
              <a:rPr lang="ru-RU" sz="2000" b="1" dirty="0" smtClean="0">
                <a:solidFill>
                  <a:srgbClr val="C00000"/>
                </a:solidFill>
              </a:rPr>
              <a:t>На каждый год обучения пишется учебный план и содержание программы (количество теоретических часов не более 30% от общего числа часов)</a:t>
            </a:r>
          </a:p>
          <a:p>
            <a:pPr algn="ctr"/>
            <a:endParaRPr lang="ru-RU" sz="2400" b="1" dirty="0"/>
          </a:p>
          <a:p>
            <a:pPr algn="ctr"/>
            <a:endParaRPr lang="ru-RU" sz="2400" b="1" dirty="0" smtClean="0"/>
          </a:p>
          <a:p>
            <a:pPr algn="ctr"/>
            <a:endParaRPr lang="ru-RU" sz="2400" b="1" dirty="0"/>
          </a:p>
          <a:p>
            <a:pPr algn="ctr"/>
            <a:endParaRPr lang="ru-RU" sz="2400" b="1" dirty="0" smtClean="0"/>
          </a:p>
          <a:p>
            <a:pPr algn="ctr"/>
            <a:endParaRPr lang="ru-RU" sz="24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0569879"/>
              </p:ext>
            </p:extLst>
          </p:nvPr>
        </p:nvGraphicFramePr>
        <p:xfrm>
          <a:off x="1149789" y="2327251"/>
          <a:ext cx="9976919" cy="9134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07819"/>
                <a:gridCol w="2814340"/>
                <a:gridCol w="1151183"/>
                <a:gridCol w="1430900"/>
                <a:gridCol w="1430900"/>
                <a:gridCol w="2241777"/>
              </a:tblGrid>
              <a:tr h="228600"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№ п/п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Наименование темы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Количество часов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Форма аттестации/ контроля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809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всего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теория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практика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Итого: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6916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0824239"/>
              </p:ext>
            </p:extLst>
          </p:nvPr>
        </p:nvGraphicFramePr>
        <p:xfrm>
          <a:off x="869134" y="1692997"/>
          <a:ext cx="10375270" cy="10255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86770"/>
                <a:gridCol w="1131109"/>
                <a:gridCol w="1017999"/>
                <a:gridCol w="1282224"/>
                <a:gridCol w="1154635"/>
                <a:gridCol w="1154635"/>
                <a:gridCol w="1515684"/>
                <a:gridCol w="2032214"/>
              </a:tblGrid>
              <a:tr h="6341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70C0"/>
                          </a:solidFill>
                          <a:effectLst/>
                        </a:rPr>
                        <a:t>Уровень обучения</a:t>
                      </a:r>
                      <a:endParaRPr lang="ru-RU" sz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70C0"/>
                          </a:solidFill>
                          <a:effectLst/>
                        </a:rPr>
                        <a:t>№ группы</a:t>
                      </a:r>
                      <a:endParaRPr lang="ru-RU" sz="120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70C0"/>
                          </a:solidFill>
                          <a:effectLst/>
                        </a:rPr>
                        <a:t>Дата начала занятий</a:t>
                      </a:r>
                      <a:endParaRPr lang="ru-RU" sz="120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70C0"/>
                          </a:solidFill>
                          <a:effectLst/>
                        </a:rPr>
                        <a:t>Дата окончания занятий</a:t>
                      </a:r>
                      <a:endParaRPr lang="ru-RU" sz="120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70C0"/>
                          </a:solidFill>
                          <a:effectLst/>
                        </a:rPr>
                        <a:t>Кол-во учебных недель в год</a:t>
                      </a:r>
                      <a:endParaRPr lang="ru-RU" sz="120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70C0"/>
                          </a:solidFill>
                          <a:effectLst/>
                        </a:rPr>
                        <a:t>Кол-во учебных дней в год</a:t>
                      </a:r>
                      <a:endParaRPr lang="ru-RU" sz="120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70C0"/>
                          </a:solidFill>
                          <a:effectLst/>
                        </a:rPr>
                        <a:t>Кол-во учебных часов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70C0"/>
                          </a:solidFill>
                          <a:effectLst/>
                        </a:rPr>
                        <a:t>нед./год.</a:t>
                      </a:r>
                      <a:endParaRPr lang="ru-RU" sz="120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70C0"/>
                          </a:solidFill>
                          <a:effectLst/>
                        </a:rPr>
                        <a:t>Режим занятий</a:t>
                      </a:r>
                      <a:endParaRPr lang="ru-RU" sz="120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784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solidFill>
                            <a:srgbClr val="0070C0"/>
                          </a:solidFill>
                          <a:effectLst/>
                        </a:rPr>
                        <a:t>стартовый</a:t>
                      </a:r>
                      <a:endParaRPr lang="ru-RU" sz="120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solidFill>
                            <a:srgbClr val="0070C0"/>
                          </a:solidFill>
                          <a:effectLst/>
                        </a:rPr>
                        <a:t>1, 2</a:t>
                      </a:r>
                      <a:endParaRPr lang="ru-RU" sz="120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70C0"/>
                          </a:solidFill>
                          <a:effectLst/>
                        </a:rPr>
                        <a:t>01.09.24</a:t>
                      </a:r>
                      <a:endParaRPr lang="ru-RU" sz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70C0"/>
                          </a:solidFill>
                          <a:effectLst/>
                        </a:rPr>
                        <a:t>31.05.25</a:t>
                      </a:r>
                      <a:endParaRPr lang="ru-RU" sz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70C0"/>
                          </a:solidFill>
                          <a:effectLst/>
                        </a:rPr>
                        <a:t>36</a:t>
                      </a:r>
                      <a:endParaRPr lang="ru-RU" sz="120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70C0"/>
                          </a:solidFill>
                          <a:effectLst/>
                        </a:rPr>
                        <a:t>72</a:t>
                      </a:r>
                      <a:endParaRPr lang="ru-RU" sz="120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70C0"/>
                          </a:solidFill>
                          <a:effectLst/>
                        </a:rPr>
                        <a:t>6/216</a:t>
                      </a:r>
                      <a:endParaRPr lang="ru-RU" sz="120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70C0"/>
                          </a:solidFill>
                          <a:effectLst/>
                        </a:rPr>
                        <a:t>2 раза в неделю по 3 часа</a:t>
                      </a:r>
                      <a:endParaRPr lang="ru-RU" sz="120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784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solidFill>
                            <a:srgbClr val="0070C0"/>
                          </a:solidFill>
                          <a:effectLst/>
                        </a:rPr>
                        <a:t>базовый</a:t>
                      </a:r>
                      <a:endParaRPr lang="ru-RU" sz="120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solidFill>
                            <a:srgbClr val="0070C0"/>
                          </a:solidFill>
                          <a:effectLst/>
                        </a:rPr>
                        <a:t>1, 2</a:t>
                      </a:r>
                      <a:endParaRPr lang="ru-RU" sz="120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70C0"/>
                          </a:solidFill>
                          <a:effectLst/>
                        </a:rPr>
                        <a:t>01.09.25</a:t>
                      </a:r>
                      <a:endParaRPr lang="ru-RU" sz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70C0"/>
                          </a:solidFill>
                          <a:effectLst/>
                        </a:rPr>
                        <a:t>31.05.26</a:t>
                      </a:r>
                      <a:endParaRPr lang="ru-RU" sz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70C0"/>
                          </a:solidFill>
                          <a:effectLst/>
                        </a:rPr>
                        <a:t>36</a:t>
                      </a:r>
                      <a:endParaRPr lang="ru-RU" sz="120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70C0"/>
                          </a:solidFill>
                          <a:effectLst/>
                        </a:rPr>
                        <a:t>72</a:t>
                      </a:r>
                      <a:endParaRPr lang="ru-RU" sz="120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70C0"/>
                          </a:solidFill>
                          <a:effectLst/>
                        </a:rPr>
                        <a:t>6/216</a:t>
                      </a:r>
                      <a:endParaRPr lang="ru-RU" sz="120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70C0"/>
                          </a:solidFill>
                          <a:effectLst/>
                        </a:rPr>
                        <a:t>2 раза в неделю по 3 часа</a:t>
                      </a:r>
                      <a:endParaRPr lang="ru-RU" sz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796705" y="383439"/>
            <a:ext cx="10981853" cy="1523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Учебный график </a:t>
            </a:r>
            <a:r>
              <a:rPr lang="ru-RU" alt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(общий</a:t>
            </a:r>
            <a:r>
              <a:rPr lang="ru-RU" alt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Как посчитать количество занятий в год: если занятия проходят 2 раза в неделю – 36 х 2= 72 занятия</a:t>
            </a:r>
          </a:p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Если 3 раза в неделю – 36 х 3 = 108 занятий</a:t>
            </a:r>
          </a:p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Если 1 раз в неделю – 36 х 1= 36 занятий</a:t>
            </a:r>
          </a:p>
          <a:p>
            <a:pPr lvl="0"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105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1050" dirty="0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0167613"/>
              </p:ext>
            </p:extLst>
          </p:nvPr>
        </p:nvGraphicFramePr>
        <p:xfrm>
          <a:off x="869132" y="3078382"/>
          <a:ext cx="10447700" cy="10289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97689"/>
                <a:gridCol w="1246554"/>
                <a:gridCol w="1121899"/>
                <a:gridCol w="1413093"/>
                <a:gridCol w="1272482"/>
                <a:gridCol w="1272482"/>
                <a:gridCol w="1142644"/>
                <a:gridCol w="1780857"/>
              </a:tblGrid>
              <a:tr h="6375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Уровень обучения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№ группы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Дата начала занятий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Дата окончания занятий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Кол-во учебных недель в год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Кол-во учебных дней в год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Кол-во учебных часов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solidFill>
                            <a:srgbClr val="002060"/>
                          </a:solidFill>
                          <a:effectLst/>
                        </a:rPr>
                        <a:t>нед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./год.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Режим занятий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543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</a:rPr>
                        <a:t>стартовый</a:t>
                      </a:r>
                      <a:endParaRPr lang="ru-RU" sz="12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</a:rPr>
                        <a:t>1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</a:rPr>
                        <a:t>01.09.24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</a:rPr>
                        <a:t>31.05.25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</a:rPr>
                        <a:t>36</a:t>
                      </a:r>
                      <a:endParaRPr lang="ru-RU" sz="12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</a:rPr>
                        <a:t>108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</a:rPr>
                        <a:t>6/216</a:t>
                      </a:r>
                      <a:endParaRPr lang="ru-RU" sz="12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</a:rPr>
                        <a:t>3 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раза в неделю по 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</a:rPr>
                        <a:t>2</a:t>
                      </a:r>
                      <a:r>
                        <a:rPr lang="ru-RU" sz="1200" baseline="0" dirty="0" smtClean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</a:rPr>
                        <a:t>часа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1749436"/>
              </p:ext>
            </p:extLst>
          </p:nvPr>
        </p:nvGraphicFramePr>
        <p:xfrm>
          <a:off x="869132" y="4264359"/>
          <a:ext cx="10547288" cy="18666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16783"/>
                <a:gridCol w="930118"/>
                <a:gridCol w="1068887"/>
                <a:gridCol w="1329545"/>
                <a:gridCol w="1196404"/>
                <a:gridCol w="1068887"/>
                <a:gridCol w="1328607"/>
                <a:gridCol w="1908057"/>
              </a:tblGrid>
              <a:tr h="637540"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rgbClr val="7030A0"/>
                          </a:solidFill>
                          <a:effectLst/>
                        </a:rPr>
                        <a:t>Уровень</a:t>
                      </a:r>
                      <a:r>
                        <a:rPr lang="en-US" sz="1200" dirty="0"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lang="ru-RU" sz="1200" dirty="0">
                          <a:solidFill>
                            <a:srgbClr val="7030A0"/>
                          </a:solidFill>
                          <a:effectLst/>
                        </a:rPr>
                        <a:t>и год </a:t>
                      </a:r>
                      <a:r>
                        <a:rPr lang="en-US" sz="1200" dirty="0" err="1">
                          <a:solidFill>
                            <a:srgbClr val="7030A0"/>
                          </a:solidFill>
                          <a:effectLst/>
                        </a:rPr>
                        <a:t>обучения</a:t>
                      </a:r>
                      <a:endParaRPr lang="ru-RU" sz="12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7030A0"/>
                          </a:solidFill>
                          <a:effectLst/>
                        </a:rPr>
                        <a:t>№ </a:t>
                      </a:r>
                      <a:r>
                        <a:rPr lang="en-US" sz="1200" dirty="0" err="1">
                          <a:solidFill>
                            <a:srgbClr val="7030A0"/>
                          </a:solidFill>
                          <a:effectLst/>
                        </a:rPr>
                        <a:t>группы</a:t>
                      </a:r>
                      <a:endParaRPr lang="ru-RU" sz="12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7030A0"/>
                          </a:solidFill>
                          <a:effectLst/>
                        </a:rPr>
                        <a:t>Дата начала занятий</a:t>
                      </a:r>
                      <a:endParaRPr lang="ru-RU" sz="120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7030A0"/>
                          </a:solidFill>
                          <a:effectLst/>
                        </a:rPr>
                        <a:t>Дата окончания занятий</a:t>
                      </a:r>
                      <a:endParaRPr lang="ru-RU" sz="120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7030A0"/>
                          </a:solidFill>
                          <a:effectLst/>
                        </a:rPr>
                        <a:t>Кол-во учебных недель в год</a:t>
                      </a:r>
                      <a:endParaRPr lang="ru-RU" sz="120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7030A0"/>
                          </a:solidFill>
                          <a:effectLst/>
                        </a:rPr>
                        <a:t>Кол-во учебных дней в год</a:t>
                      </a:r>
                      <a:endParaRPr lang="ru-RU" sz="120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7030A0"/>
                          </a:solidFill>
                          <a:effectLst/>
                        </a:rPr>
                        <a:t>Кол-во учебных часов</a:t>
                      </a:r>
                    </a:p>
                    <a:p>
                      <a:pPr marL="6350" indent="-6350"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7030A0"/>
                          </a:solidFill>
                          <a:effectLst/>
                        </a:rPr>
                        <a:t>нед./год.</a:t>
                      </a:r>
                      <a:endParaRPr lang="ru-RU" sz="120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7030A0"/>
                          </a:solidFill>
                          <a:effectLst/>
                        </a:rPr>
                        <a:t>Режим занятий</a:t>
                      </a:r>
                      <a:endParaRPr lang="ru-RU" sz="120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54305"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7030A0"/>
                          </a:solidFill>
                          <a:effectLst/>
                        </a:rPr>
                        <a:t>Стартовый</a:t>
                      </a:r>
                      <a:endParaRPr lang="ru-RU" sz="1200">
                        <a:solidFill>
                          <a:srgbClr val="7030A0"/>
                        </a:solidFill>
                        <a:effectLst/>
                      </a:endParaRPr>
                    </a:p>
                    <a:p>
                      <a:pPr marL="6350" indent="-6350"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7030A0"/>
                          </a:solidFill>
                          <a:effectLst/>
                        </a:rPr>
                        <a:t>1-ый год обучения</a:t>
                      </a:r>
                      <a:endParaRPr lang="ru-RU" sz="120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7030A0"/>
                          </a:solidFill>
                          <a:effectLst/>
                        </a:rPr>
                        <a:t>1, 2</a:t>
                      </a:r>
                      <a:endParaRPr lang="ru-RU" sz="120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7030A0"/>
                          </a:solidFill>
                          <a:effectLst/>
                        </a:rPr>
                        <a:t>01.09.24</a:t>
                      </a:r>
                      <a:endParaRPr lang="ru-RU" sz="12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7030A0"/>
                          </a:solidFill>
                          <a:effectLst/>
                        </a:rPr>
                        <a:t>31.05.25</a:t>
                      </a:r>
                      <a:endParaRPr lang="ru-RU" sz="12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7030A0"/>
                          </a:solidFill>
                          <a:effectLst/>
                        </a:rPr>
                        <a:t>36</a:t>
                      </a:r>
                      <a:endParaRPr lang="ru-RU" sz="12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7030A0"/>
                          </a:solidFill>
                          <a:effectLst/>
                        </a:rPr>
                        <a:t>72</a:t>
                      </a:r>
                      <a:endParaRPr lang="ru-RU" sz="12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7030A0"/>
                          </a:solidFill>
                          <a:effectLst/>
                        </a:rPr>
                        <a:t>6</a:t>
                      </a:r>
                      <a:r>
                        <a:rPr lang="en-US" sz="1200" dirty="0">
                          <a:solidFill>
                            <a:srgbClr val="7030A0"/>
                          </a:solidFill>
                          <a:effectLst/>
                        </a:rPr>
                        <a:t>/</a:t>
                      </a:r>
                      <a:r>
                        <a:rPr lang="ru-RU" sz="1200" dirty="0">
                          <a:solidFill>
                            <a:srgbClr val="7030A0"/>
                          </a:solidFill>
                          <a:effectLst/>
                        </a:rPr>
                        <a:t>216</a:t>
                      </a:r>
                      <a:endParaRPr lang="ru-RU" sz="12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7030A0"/>
                          </a:solidFill>
                          <a:effectLst/>
                        </a:rPr>
                        <a:t>2 раза в неделю по 3 часа </a:t>
                      </a:r>
                      <a:endParaRPr lang="ru-RU" sz="12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54305"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7030A0"/>
                          </a:solidFill>
                          <a:effectLst/>
                        </a:rPr>
                        <a:t>Базовый</a:t>
                      </a:r>
                      <a:endParaRPr lang="ru-RU" sz="1200">
                        <a:solidFill>
                          <a:srgbClr val="7030A0"/>
                        </a:solidFill>
                        <a:effectLst/>
                      </a:endParaRPr>
                    </a:p>
                    <a:p>
                      <a:pPr marL="6350" indent="-6350"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7030A0"/>
                          </a:solidFill>
                          <a:effectLst/>
                        </a:rPr>
                        <a:t>2-ой год обучения</a:t>
                      </a:r>
                      <a:endParaRPr lang="ru-RU" sz="120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7030A0"/>
                          </a:solidFill>
                          <a:effectLst/>
                        </a:rPr>
                        <a:t>1, 2</a:t>
                      </a:r>
                      <a:endParaRPr lang="ru-RU" sz="120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7030A0"/>
                          </a:solidFill>
                          <a:effectLst/>
                        </a:rPr>
                        <a:t>01.09.25</a:t>
                      </a:r>
                      <a:endParaRPr lang="ru-RU" sz="120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7030A0"/>
                          </a:solidFill>
                          <a:effectLst/>
                        </a:rPr>
                        <a:t>31.05.26</a:t>
                      </a:r>
                      <a:endParaRPr lang="ru-RU" sz="120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7030A0"/>
                          </a:solidFill>
                          <a:effectLst/>
                        </a:rPr>
                        <a:t>36</a:t>
                      </a:r>
                      <a:endParaRPr lang="ru-RU" sz="120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7030A0"/>
                          </a:solidFill>
                          <a:effectLst/>
                        </a:rPr>
                        <a:t>72</a:t>
                      </a:r>
                      <a:endParaRPr lang="ru-RU" sz="120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7030A0"/>
                          </a:solidFill>
                          <a:effectLst/>
                        </a:rPr>
                        <a:t>6</a:t>
                      </a:r>
                      <a:r>
                        <a:rPr lang="en-US" sz="1200">
                          <a:solidFill>
                            <a:srgbClr val="7030A0"/>
                          </a:solidFill>
                          <a:effectLst/>
                        </a:rPr>
                        <a:t>/</a:t>
                      </a:r>
                      <a:r>
                        <a:rPr lang="ru-RU" sz="1200">
                          <a:solidFill>
                            <a:srgbClr val="7030A0"/>
                          </a:solidFill>
                          <a:effectLst/>
                        </a:rPr>
                        <a:t>216</a:t>
                      </a:r>
                      <a:endParaRPr lang="ru-RU" sz="120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7030A0"/>
                          </a:solidFill>
                          <a:effectLst/>
                        </a:rPr>
                        <a:t>2 раза в неделю по 3 часа </a:t>
                      </a:r>
                      <a:endParaRPr lang="ru-RU" sz="12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54305"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7030A0"/>
                          </a:solidFill>
                          <a:effectLst/>
                        </a:rPr>
                        <a:t>Продвинутый</a:t>
                      </a:r>
                    </a:p>
                    <a:p>
                      <a:pPr marL="6350" indent="-6350"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7030A0"/>
                          </a:solidFill>
                          <a:effectLst/>
                        </a:rPr>
                        <a:t>3-ий год обучения</a:t>
                      </a:r>
                      <a:endParaRPr lang="ru-RU" sz="120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7030A0"/>
                          </a:solidFill>
                          <a:effectLst/>
                        </a:rPr>
                        <a:t>1,2</a:t>
                      </a:r>
                      <a:endParaRPr lang="ru-RU" sz="120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7030A0"/>
                          </a:solidFill>
                          <a:effectLst/>
                        </a:rPr>
                        <a:t>01.09.26</a:t>
                      </a:r>
                      <a:endParaRPr lang="ru-RU" sz="120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7030A0"/>
                          </a:solidFill>
                          <a:effectLst/>
                        </a:rPr>
                        <a:t>31.05.2027</a:t>
                      </a:r>
                      <a:endParaRPr lang="ru-RU" sz="120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7030A0"/>
                          </a:solidFill>
                          <a:effectLst/>
                        </a:rPr>
                        <a:t>36</a:t>
                      </a:r>
                      <a:endParaRPr lang="ru-RU" sz="120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7030A0"/>
                          </a:solidFill>
                          <a:effectLst/>
                        </a:rPr>
                        <a:t>72</a:t>
                      </a:r>
                      <a:endParaRPr lang="ru-RU" sz="120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7030A0"/>
                          </a:solidFill>
                          <a:effectLst/>
                        </a:rPr>
                        <a:t>6</a:t>
                      </a:r>
                      <a:r>
                        <a:rPr lang="en-US" sz="1200">
                          <a:solidFill>
                            <a:srgbClr val="7030A0"/>
                          </a:solidFill>
                          <a:effectLst/>
                        </a:rPr>
                        <a:t>/</a:t>
                      </a:r>
                      <a:r>
                        <a:rPr lang="ru-RU" sz="1200">
                          <a:solidFill>
                            <a:srgbClr val="7030A0"/>
                          </a:solidFill>
                          <a:effectLst/>
                        </a:rPr>
                        <a:t>216</a:t>
                      </a:r>
                      <a:endParaRPr lang="ru-RU" sz="120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7030A0"/>
                          </a:solidFill>
                          <a:effectLst/>
                        </a:rPr>
                        <a:t>2 раза в неделю по 3 часа </a:t>
                      </a:r>
                      <a:endParaRPr lang="ru-RU" sz="12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32950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4099" y="602199"/>
            <a:ext cx="7861426" cy="2832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Праздничные дни: 4 ноября - День народного единства.                                                                                       23 февраля – День защитника Отечества,</a:t>
            </a:r>
            <a:r>
              <a:rPr lang="ru-RU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ru-RU" sz="2400" b="1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8 марта – Международный женский день,</a:t>
            </a:r>
            <a:r>
              <a:rPr lang="ru-RU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ru-RU" sz="2400" b="1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1 мая – Праздник Весны и Труда,</a:t>
            </a:r>
            <a:r>
              <a:rPr lang="ru-RU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400" b="1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11 мая – </a:t>
            </a:r>
            <a:r>
              <a:rPr lang="ru-RU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  <a:r>
              <a:rPr lang="ru-RU" sz="24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адоница</a:t>
            </a:r>
            <a:r>
              <a:rPr lang="ru-RU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9 мая – День Победы,                                                                                                                                       </a:t>
            </a:r>
          </a:p>
          <a:p>
            <a:pPr algn="just">
              <a:spcAft>
                <a:spcPts val="0"/>
              </a:spcAft>
            </a:pPr>
            <a:r>
              <a:rPr lang="ru-RU" sz="2400" dirty="0">
                <a:ea typeface="Times New Roman" panose="02020603050405020304" pitchFamily="18" charset="0"/>
              </a:rPr>
              <a:t>Зимние каникулы с </a:t>
            </a:r>
            <a:r>
              <a:rPr lang="ru-RU" sz="2400" dirty="0" smtClean="0">
                <a:ea typeface="Times New Roman" panose="02020603050405020304" pitchFamily="18" charset="0"/>
              </a:rPr>
              <a:t>31.12.2026 </a:t>
            </a:r>
            <a:r>
              <a:rPr lang="ru-RU" sz="2400" dirty="0">
                <a:ea typeface="Times New Roman" panose="02020603050405020304" pitchFamily="18" charset="0"/>
              </a:rPr>
              <a:t>года по </a:t>
            </a:r>
            <a:r>
              <a:rPr lang="ru-RU" sz="2400" dirty="0" smtClean="0">
                <a:ea typeface="Times New Roman" panose="02020603050405020304" pitchFamily="18" charset="0"/>
              </a:rPr>
              <a:t>10.01.2027 </a:t>
            </a:r>
            <a:r>
              <a:rPr lang="ru-RU" sz="2400" dirty="0">
                <a:ea typeface="Times New Roman" panose="02020603050405020304" pitchFamily="18" charset="0"/>
              </a:rPr>
              <a:t>года</a:t>
            </a:r>
            <a:endParaRPr lang="ru-RU" sz="2400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9324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91094" y="287494"/>
            <a:ext cx="68702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ОФОРМЛЕНИЕ КАЛЕНДАРНОГО УЧЕБНОГО ГРАФИКА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5168239"/>
              </p:ext>
            </p:extLst>
          </p:nvPr>
        </p:nvGraphicFramePr>
        <p:xfrm>
          <a:off x="271604" y="869626"/>
          <a:ext cx="11552221" cy="19659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9639"/>
                <a:gridCol w="919381"/>
                <a:gridCol w="999327"/>
                <a:gridCol w="1848755"/>
                <a:gridCol w="1319112"/>
                <a:gridCol w="906402"/>
                <a:gridCol w="2024903"/>
                <a:gridCol w="1450891"/>
                <a:gridCol w="1553811"/>
              </a:tblGrid>
              <a:tr h="6828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 п/п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Месяц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Число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Время проведения занятия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Форма занятия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Кол-во часов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Тема занятия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Место проведения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Форма контроля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70" marR="39370" marT="64770" marB="64770"/>
                </a:tc>
              </a:tr>
              <a:tr h="2239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</a:t>
                      </a: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06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9.00-10.30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групповая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Вводное занятие. Введение в программу. Входной контроль</a:t>
                      </a:r>
                      <a:endParaRPr lang="ru-RU" sz="1400" dirty="0" smtClean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учебный кабинет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входная диагностика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70" marR="39370" marT="64770" marB="6477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050035" y="3228204"/>
            <a:ext cx="7111338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Календарно-тематический план</a:t>
            </a:r>
            <a:endParaRPr lang="ru-RU" altLang="ru-RU" sz="2000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2054682"/>
              </p:ext>
            </p:extLst>
          </p:nvPr>
        </p:nvGraphicFramePr>
        <p:xfrm>
          <a:off x="479834" y="4128871"/>
          <a:ext cx="11343990" cy="978535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729002"/>
                <a:gridCol w="5697299"/>
                <a:gridCol w="847534"/>
                <a:gridCol w="848530"/>
                <a:gridCol w="960205"/>
                <a:gridCol w="1272298"/>
                <a:gridCol w="989122"/>
              </a:tblGrid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771900" algn="l"/>
                        </a:tabLst>
                      </a:pPr>
                      <a:r>
                        <a:rPr lang="ru-RU" sz="1200" dirty="0">
                          <a:effectLst/>
                        </a:rPr>
                        <a:t>№ п/п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771900" algn="l"/>
                        </a:tabLst>
                      </a:pPr>
                      <a:r>
                        <a:rPr lang="ru-RU" sz="1200" dirty="0">
                          <a:effectLst/>
                        </a:rPr>
                        <a:t>Темы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771900" algn="l"/>
                        </a:tabLst>
                      </a:pPr>
                      <a:r>
                        <a:rPr lang="ru-RU" sz="1200">
                          <a:effectLst/>
                        </a:rPr>
                        <a:t>Всего часов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771900" algn="l"/>
                        </a:tabLst>
                      </a:pPr>
                      <a:r>
                        <a:rPr lang="ru-RU" sz="1200">
                          <a:effectLst/>
                        </a:rPr>
                        <a:t>Теор.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771900" algn="l"/>
                        </a:tabLst>
                      </a:pPr>
                      <a:r>
                        <a:rPr lang="ru-RU" sz="1200">
                          <a:effectLst/>
                        </a:rPr>
                        <a:t>Прак.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771900" algn="l"/>
                        </a:tabLst>
                      </a:pPr>
                      <a:r>
                        <a:rPr lang="ru-RU" sz="1200">
                          <a:effectLst/>
                        </a:rPr>
                        <a:t>Дата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33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771900" algn="l"/>
                        </a:tabLst>
                      </a:pPr>
                      <a:r>
                        <a:rPr lang="ru-RU" sz="1200">
                          <a:effectLst/>
                        </a:rPr>
                        <a:t>По плану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771900" algn="l"/>
                        </a:tabLst>
                      </a:pPr>
                      <a:r>
                        <a:rPr lang="ru-RU" sz="1200">
                          <a:effectLst/>
                        </a:rPr>
                        <a:t>По факту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771900" algn="l"/>
                        </a:tabLst>
                      </a:pPr>
                      <a:r>
                        <a:rPr lang="ru-RU" sz="1200" dirty="0">
                          <a:effectLst/>
                        </a:rPr>
                        <a:t>1.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771900" algn="l"/>
                        </a:tabLst>
                      </a:pPr>
                      <a:r>
                        <a:rPr lang="ru-RU" sz="1200" dirty="0">
                          <a:effectLst/>
                        </a:rPr>
                        <a:t>Водное занятие. Инструктаж по ТБ.  </a:t>
                      </a:r>
                      <a:r>
                        <a:rPr lang="ru-RU" sz="1200" dirty="0" smtClean="0">
                          <a:effectLst/>
                        </a:rPr>
                        <a:t>Входной контроль.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771900" algn="l"/>
                        </a:tabLs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771900" algn="l"/>
                        </a:tabLs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771900" algn="l"/>
                        </a:tabLs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771900" algn="l"/>
                        </a:tabLs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771900" algn="l"/>
                        </a:tabLs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771900" algn="l"/>
                        </a:tabLs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771900" algn="l"/>
                        </a:tabLst>
                      </a:pPr>
                      <a:r>
                        <a:rPr lang="ru-RU" sz="1200" dirty="0">
                          <a:effectLst/>
                        </a:rPr>
                        <a:t>Тема 1. Детские общественные организации и ученическое самоуправление.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771900" algn="l"/>
                        </a:tabLst>
                      </a:pPr>
                      <a:r>
                        <a:rPr lang="ru-RU" sz="1200">
                          <a:effectLst/>
                        </a:rPr>
                        <a:t>45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771900" algn="l"/>
                        </a:tabLst>
                      </a:pPr>
                      <a:r>
                        <a:rPr lang="ru-RU" sz="1200">
                          <a:effectLst/>
                        </a:rPr>
                        <a:t>30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771900" algn="l"/>
                        </a:tabLst>
                      </a:pPr>
                      <a:r>
                        <a:rPr lang="ru-RU" sz="1200">
                          <a:effectLst/>
                        </a:rPr>
                        <a:t>15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771900" algn="l"/>
                        </a:tabLs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771900" algn="l"/>
                        </a:tabLs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771900" algn="l"/>
                        </a:tabLst>
                      </a:pPr>
                      <a:r>
                        <a:rPr lang="ru-RU" sz="1200">
                          <a:effectLst/>
                        </a:rPr>
                        <a:t>2.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771900" algn="l"/>
                        </a:tabLst>
                      </a:pPr>
                      <a:r>
                        <a:rPr lang="ru-RU" sz="1200" dirty="0">
                          <a:effectLst/>
                        </a:rPr>
                        <a:t>Место общественных организаций в современном обществе.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771900" algn="l"/>
                        </a:tabLs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771900" algn="l"/>
                        </a:tabLst>
                      </a:pPr>
                      <a:r>
                        <a:rPr lang="ru-RU" sz="1200" dirty="0">
                          <a:effectLst/>
                        </a:rPr>
                        <a:t>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771900" algn="l"/>
                        </a:tabLs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771900" algn="l"/>
                        </a:tabLs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771900" algn="l"/>
                        </a:tabLs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82446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337" y="117693"/>
            <a:ext cx="11273683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6860" algn="ctr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solidFill>
                  <a:srgbClr val="C00000"/>
                </a:solidFill>
              </a:rPr>
              <a:t>Способы определения результативности (Оценочные, контрольно-диагностические материалы</a:t>
            </a:r>
            <a:r>
              <a:rPr lang="ru-RU" b="1" dirty="0" smtClean="0">
                <a:solidFill>
                  <a:srgbClr val="C00000"/>
                </a:solidFill>
              </a:rPr>
              <a:t>)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</a:p>
          <a:p>
            <a:pPr indent="276860" algn="just">
              <a:lnSpc>
                <a:spcPct val="150000"/>
              </a:lnSpc>
              <a:spcAft>
                <a:spcPts val="0"/>
              </a:spcAft>
            </a:pPr>
            <a:r>
              <a:rPr lang="ru-RU" dirty="0" smtClean="0"/>
              <a:t>В </a:t>
            </a:r>
            <a:r>
              <a:rPr lang="ru-RU" dirty="0"/>
              <a:t>данном подразделе следует указать методы отслеживания (диагностики) успешности овладения учащимися содержанием программы, т.е. наличие оценочных материалов (пакета диагностических методик), позволяющих определить достижение учащимися планируемых результатов</a:t>
            </a:r>
            <a:r>
              <a:rPr lang="ru-RU" dirty="0" smtClean="0"/>
              <a:t>.</a:t>
            </a:r>
          </a:p>
          <a:p>
            <a:r>
              <a:rPr lang="ru-RU" b="1" dirty="0"/>
              <a:t>Формы и содержание </a:t>
            </a:r>
            <a:r>
              <a:rPr lang="ru-RU" b="1" dirty="0" smtClean="0"/>
              <a:t>контроля: </a:t>
            </a:r>
            <a:endParaRPr lang="ru-RU" dirty="0"/>
          </a:p>
          <a:p>
            <a:pPr lvl="0"/>
            <a:r>
              <a:rPr lang="ru-RU" dirty="0" smtClean="0"/>
              <a:t>Входной контроль – </a:t>
            </a:r>
            <a:r>
              <a:rPr lang="ru-RU" dirty="0"/>
              <a:t>проводится в начале года с целью определения уровня готовности обучающихся к обучению (тест, беседа, педагогическое наблюдение).</a:t>
            </a:r>
          </a:p>
          <a:p>
            <a:pPr lvl="0" algn="just"/>
            <a:r>
              <a:rPr lang="ru-RU" dirty="0" smtClean="0">
                <a:solidFill>
                  <a:srgbClr val="C00000"/>
                </a:solidFill>
              </a:rPr>
              <a:t>Промежуточный контроль </a:t>
            </a:r>
            <a:r>
              <a:rPr lang="ru-RU" dirty="0" smtClean="0"/>
              <a:t>– </a:t>
            </a:r>
            <a:r>
              <a:rPr lang="ru-RU" dirty="0"/>
              <a:t>проходит в конце первого полугодия. Педагог следит за правильностью усвоения нового материала (мини-опрос, наблюдение, тестирование, коллективный анализ, самоанализ, выполнение упражнений).</a:t>
            </a:r>
          </a:p>
          <a:p>
            <a:pPr lvl="0" algn="just"/>
            <a:r>
              <a:rPr lang="ru-RU" dirty="0">
                <a:solidFill>
                  <a:srgbClr val="C00000"/>
                </a:solidFill>
              </a:rPr>
              <a:t>Итоговый контроль </a:t>
            </a:r>
            <a:r>
              <a:rPr lang="ru-RU" dirty="0"/>
              <a:t>– проводится в конце учебного года, для того, чтобы выявить уровень полученных знаний и умений, приобретенных в данном учебном году. (Итоговое занятие, защита проекта, </a:t>
            </a:r>
            <a:r>
              <a:rPr lang="ru-RU" dirty="0" smtClean="0"/>
              <a:t>выставка, показ спектакля, сдача нормативов и </a:t>
            </a:r>
            <a:r>
              <a:rPr lang="ru-RU" dirty="0"/>
              <a:t>т.д.). </a:t>
            </a:r>
            <a:endParaRPr lang="ru-RU" dirty="0" smtClean="0"/>
          </a:p>
          <a:p>
            <a:pPr lvl="0" algn="just"/>
            <a:endParaRPr lang="ru-RU" dirty="0"/>
          </a:p>
          <a:p>
            <a:pPr lvl="0" algn="just"/>
            <a:r>
              <a:rPr lang="ru-RU" dirty="0" smtClean="0">
                <a:solidFill>
                  <a:srgbClr val="C00000"/>
                </a:solidFill>
              </a:rPr>
              <a:t>Уровни освоения программы:</a:t>
            </a:r>
          </a:p>
          <a:p>
            <a:pPr lvl="0" algn="just"/>
            <a:r>
              <a:rPr lang="ru-RU" dirty="0" smtClean="0">
                <a:solidFill>
                  <a:srgbClr val="C00000"/>
                </a:solidFill>
              </a:rPr>
              <a:t>Высокий – </a:t>
            </a:r>
          </a:p>
          <a:p>
            <a:pPr lvl="0" algn="just"/>
            <a:r>
              <a:rPr lang="ru-RU" dirty="0" smtClean="0">
                <a:solidFill>
                  <a:srgbClr val="C00000"/>
                </a:solidFill>
              </a:rPr>
              <a:t>Средний – </a:t>
            </a:r>
          </a:p>
          <a:p>
            <a:pPr lvl="0" algn="just"/>
            <a:r>
              <a:rPr lang="ru-RU" dirty="0" smtClean="0">
                <a:solidFill>
                  <a:srgbClr val="C00000"/>
                </a:solidFill>
              </a:rPr>
              <a:t>Низкий – </a:t>
            </a:r>
          </a:p>
          <a:p>
            <a:pPr lvl="0" algn="just"/>
            <a:r>
              <a:rPr lang="ru-RU" dirty="0" smtClean="0">
                <a:solidFill>
                  <a:srgbClr val="002060"/>
                </a:solidFill>
              </a:rPr>
              <a:t>Критерии разрабатывает сам педагог.</a:t>
            </a:r>
            <a:endParaRPr lang="ru-RU" dirty="0">
              <a:solidFill>
                <a:srgbClr val="002060"/>
              </a:solidFill>
            </a:endParaRPr>
          </a:p>
          <a:p>
            <a:pPr indent="276860" algn="just">
              <a:lnSpc>
                <a:spcPct val="150000"/>
              </a:lnSpc>
              <a:spcAft>
                <a:spcPts val="0"/>
              </a:spcAft>
            </a:pPr>
            <a:endParaRPr lang="ru-RU" i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276860" algn="just">
              <a:lnSpc>
                <a:spcPct val="150000"/>
              </a:lnSpc>
              <a:spcAft>
                <a:spcPts val="0"/>
              </a:spcAft>
            </a:pPr>
            <a:endParaRPr lang="ru-RU" i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5711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7919312"/>
              </p:ext>
            </p:extLst>
          </p:nvPr>
        </p:nvGraphicFramePr>
        <p:xfrm>
          <a:off x="633744" y="420131"/>
          <a:ext cx="11236980" cy="46959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37028"/>
                <a:gridCol w="9199952"/>
              </a:tblGrid>
              <a:tr h="3932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Уровни освоения программы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067" marR="530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Результат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067" marR="53067" marT="0" marB="0"/>
                </a:tc>
              </a:tr>
              <a:tr h="97424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Высокий</a:t>
                      </a:r>
                      <a:endParaRPr lang="ru-RU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067" marR="5306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Обучающиеся </a:t>
                      </a: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демонстрируют высокую заинтересованность в учебной, познавательной и творческой деятельности, составляющей содержание Программы. На итоговом тестировании показывают отличное знание теоретического материала, практическое применение знаний воплощается в качественный продукт 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067" marR="53067" marT="0" marB="0"/>
                </a:tc>
              </a:tr>
              <a:tr h="90616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Средний</a:t>
                      </a:r>
                      <a:endParaRPr lang="ru-RU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067" marR="5306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Обучающиеся </a:t>
                      </a: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демонстрируют достаточную заинтересованность в учебной, познавательной и творческой деятельности, составляющей содержание Программы. На итоговом тестировании показывают хорошее знание теоретического материала, практическое применение знаний воплощается в продукт, требующий незначительной доработки 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067" marR="53067" marT="0" marB="0"/>
                </a:tc>
              </a:tr>
              <a:tr h="88144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Низкий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067" marR="5306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Обучающиеся </a:t>
                      </a: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демонстрируют низкий уровень заинтересованности в учебной, познавательной и творческой деятельности, составляющей содержание Программы. На итоговом тестировании показывают недостаточное знание теоретического материала, практическая работа не соответствует требованиям 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067" marR="53067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88540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71604" y="416884"/>
            <a:ext cx="11823988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2000" b="1" dirty="0">
                <a:solidFill>
                  <a:srgbClr val="C00000"/>
                </a:solidFill>
              </a:rPr>
              <a:t>ОЦЕНОЧНЫЕ МАТЕРИАЛЫ</a:t>
            </a:r>
            <a:endParaRPr lang="ru-RU" sz="2000" dirty="0">
              <a:solidFill>
                <a:srgbClr val="C00000"/>
              </a:solidFill>
            </a:endParaRPr>
          </a:p>
          <a:p>
            <a:pPr lvl="0" algn="just"/>
            <a:r>
              <a:rPr lang="ru-RU" sz="2000" dirty="0" smtClean="0"/>
              <a:t>     Оценочные </a:t>
            </a:r>
            <a:r>
              <a:rPr lang="ru-RU" sz="2000" dirty="0"/>
              <a:t>материалы – пакет диагностических методик, позволяющих определить достижение учащимися планируемых результатов;</a:t>
            </a:r>
          </a:p>
          <a:p>
            <a:pPr lvl="0" algn="just"/>
            <a:r>
              <a:rPr lang="ru-RU" sz="2000" dirty="0" smtClean="0"/>
              <a:t>    Диагностические </a:t>
            </a:r>
            <a:r>
              <a:rPr lang="ru-RU" sz="2000" dirty="0"/>
              <a:t>процедуры обязательно должны иметь непосредственную связь с содержательно-тематическим направлением программы;</a:t>
            </a:r>
          </a:p>
          <a:p>
            <a:pPr lvl="0" algn="just"/>
            <a:r>
              <a:rPr lang="ru-RU" sz="2000" dirty="0" smtClean="0"/>
              <a:t>    При </a:t>
            </a:r>
            <a:r>
              <a:rPr lang="ru-RU" sz="2000" dirty="0"/>
              <a:t>разработке заданий, используемых в оценочных материалах, необходимо опираться на соответствие уровня сложности заданий уровню программы, осваиваемому участником (принцип соответствия);</a:t>
            </a:r>
          </a:p>
          <a:p>
            <a:pPr lvl="0" algn="just"/>
            <a:r>
              <a:rPr lang="ru-RU" sz="2000" dirty="0" smtClean="0"/>
              <a:t>    Оценочные </a:t>
            </a:r>
            <a:r>
              <a:rPr lang="ru-RU" sz="2000" dirty="0"/>
              <a:t>задания необходимо проектировать таким образом, чтобы результат их выполнения, сложившийся наличный уровень развития и образования участника сравнивался с его же предшествующим уровнем. Сравнения с результатами решений других участников программы, работающих на иных уровнях сложности, как правило, следует избегать. В ходе конкурсных и соревновательных процедур рекомендуется проводить публичную оценку тех или иных достижений, уровней развитости ребёнка лишь в рамках заданных номинаций, границы которых укладываются в зону ближайшего развития участника;</a:t>
            </a:r>
          </a:p>
          <a:p>
            <a:pPr lvl="0" algn="just"/>
            <a:r>
              <a:rPr lang="ru-RU" sz="2000" dirty="0" smtClean="0"/>
              <a:t>    Обязательно </a:t>
            </a:r>
            <a:r>
              <a:rPr lang="ru-RU" sz="2000" dirty="0"/>
              <a:t>указываются авторы используемых методик, даются ссылки на источники информации. Сами диагностические материалы, бланки опросников, тексты тестов, нормативы выполнения, перечни и описания заданий помещаются в </a:t>
            </a:r>
            <a:r>
              <a:rPr lang="ru-RU" sz="2000" dirty="0">
                <a:solidFill>
                  <a:srgbClr val="C00000"/>
                </a:solidFill>
              </a:rPr>
              <a:t>Приложении к </a:t>
            </a:r>
            <a:r>
              <a:rPr lang="ru-RU" sz="2000" dirty="0" smtClean="0">
                <a:solidFill>
                  <a:srgbClr val="C00000"/>
                </a:solidFill>
              </a:rPr>
              <a:t>программе.</a:t>
            </a:r>
            <a:endParaRPr lang="ru-RU" sz="2000" dirty="0">
              <a:solidFill>
                <a:srgbClr val="C00000"/>
              </a:solidFill>
            </a:endParaRPr>
          </a:p>
          <a:p>
            <a:pPr algn="just"/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6840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34147" y="155144"/>
            <a:ext cx="79217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Оценочные </a:t>
            </a:r>
            <a:r>
              <a:rPr lang="ru-RU" sz="20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материалы, оформляются в приложении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2261" y="779849"/>
            <a:ext cx="11458507" cy="4565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u="sng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Тест № </a:t>
            </a:r>
            <a:r>
              <a:rPr lang="ru-RU" b="1" u="sng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 (входной контроль)</a:t>
            </a:r>
            <a:endParaRPr lang="ru-RU" sz="1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ru-RU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Вышивка лентами имеет довольно долгую историю, берущую своё начало в?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а) Исландии;</a:t>
            </a:r>
            <a:b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б) Франции;</a:t>
            </a:r>
            <a:b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в) Древней Греции;</a:t>
            </a:r>
            <a:b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г) Африке</a:t>
            </a:r>
            <a:b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В каком году до нашей эры изготовила ткань из шелковых нитей?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а)в 2640;</a:t>
            </a:r>
            <a:b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б) 1158;</a:t>
            </a:r>
            <a:b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в)3894;</a:t>
            </a:r>
            <a:b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г)550</a:t>
            </a:r>
            <a:b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</a:t>
            </a:r>
            <a:r>
              <a:rPr lang="ru-RU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какой стране король любил украшать лентами одежду и предметы интерьера?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а) Людовик XIV;</a:t>
            </a:r>
            <a:b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б) Людовик X;</a:t>
            </a:r>
            <a:b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б) Людовик I;</a:t>
            </a:r>
            <a:b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г) Людовик III;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4978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5926" y="654393"/>
            <a:ext cx="11588434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Условия реализации </a:t>
            </a:r>
            <a:r>
              <a:rPr lang="ru-RU" sz="2800" b="1" dirty="0" smtClean="0">
                <a:solidFill>
                  <a:srgbClr val="C00000"/>
                </a:solidFill>
              </a:rPr>
              <a:t>ДООП</a:t>
            </a:r>
          </a:p>
          <a:p>
            <a:pPr algn="just"/>
            <a:r>
              <a:rPr lang="ru-RU" sz="2000" dirty="0" smtClean="0"/>
              <a:t>Необходимо указать </a:t>
            </a:r>
            <a:r>
              <a:rPr lang="ru-RU" sz="2000" dirty="0"/>
              <a:t>(</a:t>
            </a:r>
            <a:r>
              <a:rPr lang="ru-RU" sz="2000" dirty="0" smtClean="0"/>
              <a:t>реальные) </a:t>
            </a:r>
            <a:r>
              <a:rPr lang="ru-RU" sz="2000" b="1" dirty="0"/>
              <a:t>материально-технических </a:t>
            </a:r>
            <a:r>
              <a:rPr lang="ru-RU" sz="2000" b="1" dirty="0" smtClean="0"/>
              <a:t>условия</a:t>
            </a:r>
            <a:r>
              <a:rPr lang="ru-RU" sz="2000" dirty="0" smtClean="0"/>
              <a:t> </a:t>
            </a:r>
            <a:r>
              <a:rPr lang="ru-RU" sz="2000" dirty="0"/>
              <a:t>для реализации программы (</a:t>
            </a:r>
            <a:r>
              <a:rPr lang="ru-RU" sz="2000" dirty="0" smtClean="0"/>
              <a:t>прописать характеристику </a:t>
            </a:r>
            <a:r>
              <a:rPr lang="ru-RU" sz="2000" dirty="0"/>
              <a:t>помещения для занятий по программе, перечень оборудования, инструментов и материалов, необходимых для реализации программы);</a:t>
            </a:r>
          </a:p>
          <a:p>
            <a:pPr lvl="0" algn="just"/>
            <a:r>
              <a:rPr lang="ru-RU" sz="2000" dirty="0"/>
              <a:t>наличие </a:t>
            </a:r>
            <a:r>
              <a:rPr lang="ru-RU" sz="2000" b="1" dirty="0"/>
              <a:t>информационных и кадровых условий</a:t>
            </a:r>
            <a:r>
              <a:rPr lang="ru-RU" sz="2000" dirty="0"/>
              <a:t> реализации программы, обеспечивающих достижение планируемых результатов;</a:t>
            </a:r>
          </a:p>
          <a:p>
            <a:pPr algn="just"/>
            <a:r>
              <a:rPr lang="ru-RU" sz="2000" dirty="0"/>
              <a:t>	</a:t>
            </a:r>
            <a:r>
              <a:rPr lang="ru-RU" sz="2000" b="1" dirty="0"/>
              <a:t>Кадровое обеспечение программы </a:t>
            </a:r>
            <a:r>
              <a:rPr lang="ru-RU" sz="2000" dirty="0"/>
              <a:t>– педагог дополнительного образования, который осуществляет деятельность по реализации данной </a:t>
            </a:r>
            <a:r>
              <a:rPr lang="ru-RU" sz="2000" dirty="0" smtClean="0"/>
              <a:t>программы</a:t>
            </a:r>
          </a:p>
          <a:p>
            <a:r>
              <a:rPr lang="ru-RU" sz="2000" b="1" dirty="0"/>
              <a:t>Методическое обеспечение дополнительной общеобразовательной общеразвивающей программы:</a:t>
            </a:r>
            <a:endParaRPr lang="ru-RU" sz="2000" dirty="0"/>
          </a:p>
          <a:p>
            <a:r>
              <a:rPr lang="ru-RU" sz="2000" dirty="0" smtClean="0"/>
              <a:t>- представлено </a:t>
            </a:r>
            <a:r>
              <a:rPr lang="ru-RU" sz="2000" dirty="0"/>
              <a:t>краткое описание методики работы по </a:t>
            </a:r>
            <a:r>
              <a:rPr lang="ru-RU" sz="2000" dirty="0" smtClean="0"/>
              <a:t>программе;</a:t>
            </a:r>
          </a:p>
          <a:p>
            <a:pPr marL="342900" indent="-342900" algn="just">
              <a:buFontTx/>
              <a:buChar char="-"/>
            </a:pPr>
            <a:r>
              <a:rPr lang="ru-RU" sz="2000" dirty="0" smtClean="0"/>
              <a:t>краткое </a:t>
            </a:r>
            <a:r>
              <a:rPr lang="ru-RU" sz="2000" dirty="0"/>
              <a:t>описание общей методики работы в соответствии с направленностью содержания и индивидуальными особенностями учащихся; описание используемых методик и технологий, в том числе </a:t>
            </a:r>
            <a:r>
              <a:rPr lang="ru-RU" sz="2000" dirty="0" smtClean="0"/>
              <a:t>информационных;</a:t>
            </a:r>
          </a:p>
          <a:p>
            <a:pPr marL="342900" indent="-342900" algn="just">
              <a:buFontTx/>
              <a:buChar char="-"/>
            </a:pPr>
            <a:r>
              <a:rPr lang="ru-RU" sz="2000" dirty="0" smtClean="0"/>
              <a:t>дидактические </a:t>
            </a:r>
            <a:r>
              <a:rPr lang="ru-RU" sz="2000" dirty="0"/>
              <a:t>материалы представлены наглядными, демонстрационными и практическими пособиями, подборкой материалов, заданий, упражнений, раздаточным </a:t>
            </a:r>
            <a:r>
              <a:rPr lang="ru-RU" sz="2000" dirty="0" smtClean="0"/>
              <a:t>материалом;</a:t>
            </a:r>
          </a:p>
          <a:p>
            <a:pPr marL="342900" indent="-342900" algn="just">
              <a:buFontTx/>
              <a:buChar char="-"/>
            </a:pPr>
            <a:r>
              <a:rPr lang="ru-RU" sz="2000" b="1" dirty="0" smtClean="0"/>
              <a:t>Указаны типы занятий. </a:t>
            </a:r>
            <a:r>
              <a:rPr lang="ru-RU" sz="2000" dirty="0" smtClean="0"/>
              <a:t>Занятие </a:t>
            </a:r>
            <a:r>
              <a:rPr lang="ru-RU" sz="2000" dirty="0"/>
              <a:t>по типу может быть комбинированным, теоретическим, практическим, диагностическим, лабораторным, контрольным, репетиционным, тренировочным и др. </a:t>
            </a:r>
          </a:p>
          <a:p>
            <a:pPr marL="342900" indent="-342900" algn="just">
              <a:buFontTx/>
              <a:buChar char="-"/>
            </a:pPr>
            <a:endParaRPr lang="ru-RU" sz="2000" dirty="0"/>
          </a:p>
          <a:p>
            <a:pPr algn="just">
              <a:spcAft>
                <a:spcPts val="0"/>
              </a:spcAft>
            </a:pPr>
            <a:endParaRPr lang="ru-RU" sz="2000" dirty="0">
              <a:effectLst/>
              <a:latin typeface="Arial" panose="020B0604020202020204" pitchFamily="34" charset="0"/>
              <a:ea typeface="Segoe UI Symbol" panose="020B05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791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26926" b="27828"/>
          <a:stretch/>
        </p:blipFill>
        <p:spPr>
          <a:xfrm>
            <a:off x="687278" y="1448554"/>
            <a:ext cx="4274022" cy="39563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t="32008" b="24549"/>
          <a:stretch/>
        </p:blipFill>
        <p:spPr>
          <a:xfrm>
            <a:off x="6953061" y="1448554"/>
            <a:ext cx="4261951" cy="37390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43073" y="146715"/>
            <a:ext cx="4680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Неправильно оформленные титульные листы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4903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9711" y="1028343"/>
            <a:ext cx="1142547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ea typeface="Times New Roman" panose="02020603050405020304" pitchFamily="18" charset="0"/>
              </a:rPr>
              <a:t>Требования к </a:t>
            </a:r>
            <a:r>
              <a:rPr lang="ru-RU" sz="2400" b="1" dirty="0" smtClean="0">
                <a:ea typeface="Times New Roman" panose="02020603050405020304" pitchFamily="18" charset="0"/>
              </a:rPr>
              <a:t>приложениям</a:t>
            </a:r>
          </a:p>
          <a:p>
            <a:pPr algn="just"/>
            <a:r>
              <a:rPr lang="ru-RU" sz="2400" i="1" dirty="0">
                <a:ea typeface="Times New Roman" panose="02020603050405020304" pitchFamily="18" charset="0"/>
              </a:rPr>
              <a:t> </a:t>
            </a:r>
            <a:r>
              <a:rPr lang="ru-RU" sz="2400" i="1" dirty="0" smtClean="0">
                <a:ea typeface="Times New Roman" panose="02020603050405020304" pitchFamily="18" charset="0"/>
              </a:rPr>
              <a:t>     </a:t>
            </a:r>
            <a:r>
              <a:rPr lang="ru-RU" sz="2400" dirty="0" smtClean="0">
                <a:ea typeface="Times New Roman" panose="02020603050405020304" pitchFamily="18" charset="0"/>
              </a:rPr>
              <a:t>Материал</a:t>
            </a:r>
            <a:r>
              <a:rPr lang="ru-RU" sz="2400" dirty="0">
                <a:ea typeface="Times New Roman" panose="02020603050405020304" pitchFamily="18" charset="0"/>
              </a:rPr>
              <a:t>, дополняющий текст документа, допускается помещать в приложениях. Приложениями могут быть, например, графический материал, таблицы большого формата, расчеты, игры, сценарии, сборники песен и т.д. Приложение оформляют как продолжение данного документа на последующих его листах или выпускают в виде самостоятельного документа. В тексте документа на все приложения должны быть даны ссылки. Приложения располагают в порядке ссылок на них в тексте документа. Каждое приложение следует начинать с новой страницы с указанием наверху в верхнем правом углу страницы со слова «Приложение1». Приложение должно иметь заголовок, который записывают симметрично относительно текста с прописной буквы отдельной строкой. Приложения обозначают арабскими цифрами, начиная с 1. После слова «Приложение» следует цифра, обозначающая его последовательность.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7131169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09457" y="439710"/>
            <a:ext cx="9632887" cy="5032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Список литературы.</a:t>
            </a: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ru-RU" sz="2000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Список </a:t>
            </a: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использованной и рекомендуемой литературы, цифровых ресурсов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включает перечень основной и дополнительной литературы (учебные пособия, сборники упражнений (контрольных заданий, тестов, практических работ и практикумов), справочные пособия (словари, справочники); наглядный материал (альбомы, атласы, карты, таблицы);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оформляется в соответствии с требованиями ГОСТ;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важной особенностью является современность литературы.</a:t>
            </a:r>
          </a:p>
          <a:p>
            <a:pPr indent="450215" algn="just">
              <a:lnSpc>
                <a:spcPct val="107000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Список литературы содержит перечень литературы, необходимой для успешного освоения программы; оформляется в соответствии с требованиями к библиографическим ссылкам и библиографическим описаниям (ГОСТ Р 7.0.100-2018); может быть составлен для разных участников образовательного процесса: для педагога, для обучающихся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Необходимо 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указать интернет-источники, которые используются при реализации ДООП.</a:t>
            </a:r>
            <a:endParaRPr lang="ru-RU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3670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5513" y="391461"/>
            <a:ext cx="1143697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Литература для педагога:</a:t>
            </a:r>
            <a:endParaRPr lang="ru-RU" sz="1600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/>
            <a:r>
              <a:rPr lang="ru-RU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</a:t>
            </a:r>
            <a:r>
              <a:rPr lang="ru-RU" dirty="0"/>
              <a:t>Агапова, Ирина Анатольевна. Поделки из бумаги: оригами и другие игрушки из бумаги и картона / Ирина Агапова, Маргарита Давыдова. - Москва: Лада, 2007 (Ульяновск: Ульяновский Дом печати). - 187, [4] с.: ил.; 24 см. - (Домашняя мастерица).; ISBN 978-5-94832-255-1</a:t>
            </a:r>
          </a:p>
          <a:p>
            <a:pPr lvl="0" algn="just">
              <a:spcAft>
                <a:spcPts val="0"/>
              </a:spcAft>
            </a:pPr>
            <a:endParaRPr lang="ru-RU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0709" y="1681337"/>
            <a:ext cx="11436973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Литература для учащихся:</a:t>
            </a:r>
            <a:endParaRPr lang="ru-RU" sz="1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just"/>
            <a:r>
              <a:rPr lang="ru-RU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Цирулик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Наталия Александровна. Умные руки. Виды художественной обработки материалов. Моделирование и конструирование: учеб. для 1-го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кл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/ Н. А.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Цирулик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Т. Н.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Проснякова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; [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худож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О. Фердинанд и др.]. — Самара: Федоров, Учеб. лит., 2005. — 80 с.: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цв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ил.: 30 см.; ISBN 5-9507-0130-5 (в обл.).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25513" y="3404886"/>
            <a:ext cx="11334938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algn="ctr">
              <a:spcAft>
                <a:spcPts val="0"/>
              </a:spcAft>
            </a:pPr>
            <a:r>
              <a:rPr lang="ru-RU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Интернет-источники</a:t>
            </a:r>
            <a:endParaRPr lang="ru-RU" sz="1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«Вышивка является важным участником построения пространства и создания атмосферы»</a:t>
            </a: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u="sng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2"/>
              </a:rPr>
              <a:t>https://www.livemaster.ru/topic/1123567-volshebstvo-vyshivki-chast-4-vyshivka-v-sovremennom-interere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ru-RU" sz="1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Вышивка лентами для начинающих </a:t>
            </a:r>
            <a:r>
              <a:rPr lang="ru-RU" u="sng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3"/>
              </a:rPr>
              <a:t>https://zvetnoe.ru/club/poleznye-stati/vyshivka-lentami-dlya-nachinayushchikh/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ru-RU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0353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3497" y="271020"/>
            <a:ext cx="11525061" cy="6019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Технические требования к оформлению программ дополнительного образования</a:t>
            </a:r>
            <a:endParaRPr lang="ru-RU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ДООП 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является официальным документом и составляется в соответствии с требованиями правил делопроизводства образовательной организации, в которой она составлена и реализуется.</a:t>
            </a: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Существуют единые требования к текстовым документам: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текст набирается шрифтом </a:t>
            </a:r>
            <a:r>
              <a:rPr lang="ru-RU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Times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New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Roman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 12-14 размера;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межстрочный интервал 1-1,5;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 выравнивание текста по ширине;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абзац 1,25 см;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поля: верхнее, нижнее – 2 см, левое - 3 см, правое 1-1,5 см; 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таблицы вставляются непосредственно в текст. Объемные таблицы выносятся в приложения с указанием № приложения в тексте программы;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допускается выделение в тексте </a:t>
            </a:r>
            <a:r>
              <a:rPr lang="ru-RU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полужирным 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шрифтом, курсивом и подчеркиванием, без чрезмерного </a:t>
            </a:r>
            <a:r>
              <a:rPr lang="ru-RU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выделения,</a:t>
            </a:r>
          </a:p>
          <a:p>
            <a:pPr marL="342900" indent="-342900" algn="just">
              <a:lnSpc>
                <a:spcPct val="107000"/>
              </a:lnSpc>
              <a:buFont typeface="Symbol" panose="05050102010706020507" pitchFamily="18" charset="2"/>
              <a:buChar char=""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Номер страниц проставляется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вверху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страницы, по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середине листа.</a:t>
            </a:r>
            <a:endParaRPr lang="ru-RU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3834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5101" y="567384"/>
            <a:ext cx="11444477" cy="59674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Титульный лист</a:t>
            </a:r>
            <a:r>
              <a:rPr lang="ru-RU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 титульном листе рекомендуется указывать:</a:t>
            </a:r>
            <a:endParaRPr lang="ru-RU" dirty="0" smtClean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полное наименование образовательной организации (в соответствии с Уставом);</a:t>
            </a:r>
          </a:p>
          <a:p>
            <a:pPr lvl="0"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когда и кем согласована и утверждена программа (№ и дата протокола заседания педагогического совета);</a:t>
            </a:r>
          </a:p>
          <a:p>
            <a:pPr lvl="0"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гриф утверждения программы руководителем образовательной организации (дата, № приказа);</a:t>
            </a:r>
          </a:p>
          <a:p>
            <a:pPr lvl="0"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вид (дополнительная общеобразовательная общеразвивающая программа) и подвид программы (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разноуровневая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модульная, реализуемая в сетевой форме, дистанционная, с применением дистанционных технологий, адаптированная);</a:t>
            </a:r>
          </a:p>
          <a:p>
            <a:pPr lvl="0"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название ДООП;</a:t>
            </a:r>
          </a:p>
          <a:p>
            <a:pPr lvl="0"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направленность ДООП;</a:t>
            </a:r>
          </a:p>
          <a:p>
            <a:pPr lvl="0"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уровень ДООП;</a:t>
            </a:r>
          </a:p>
          <a:p>
            <a:pPr lvl="0"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адресат программы (возраст детей, на которых рассчитана);</a:t>
            </a:r>
          </a:p>
          <a:p>
            <a:pPr lvl="0"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состав группы;</a:t>
            </a:r>
          </a:p>
          <a:p>
            <a:pPr lvl="0"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срок реализации;</a:t>
            </a:r>
          </a:p>
          <a:p>
            <a:pPr lvl="0"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ID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-номер программы в Навигаторе;</a:t>
            </a:r>
          </a:p>
          <a:p>
            <a:pPr lvl="0"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Ф.И.О., должность автора/составителя программы;</a:t>
            </a:r>
          </a:p>
          <a:p>
            <a:pPr lvl="0"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название населённого пункта, в котором реализуется программа;</a:t>
            </a:r>
          </a:p>
          <a:p>
            <a:pPr lvl="0"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год разработки/переработки ДООП.</a:t>
            </a:r>
          </a:p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544517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8352" y="811590"/>
            <a:ext cx="1140647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/>
              <a:t>      </a:t>
            </a:r>
            <a:r>
              <a:rPr lang="ru-RU" sz="24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</a:t>
            </a:r>
            <a:r>
              <a:rPr lang="ru-RU" sz="28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Дополнительная общеобразовательная общеразвивающая программа</a:t>
            </a:r>
            <a:r>
              <a:rPr lang="ru-RU" sz="28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28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</a:t>
            </a:r>
            <a:r>
              <a:rPr lang="ru-RU" sz="2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д</a:t>
            </a:r>
            <a:r>
              <a:rPr lang="ru-RU" sz="28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алее Программа) </a:t>
            </a:r>
            <a:r>
              <a:rPr lang="ru-RU" sz="28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– </a:t>
            </a:r>
            <a:r>
              <a:rPr lang="ru-RU" sz="28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это</a:t>
            </a:r>
            <a:r>
              <a:rPr lang="ru-RU" sz="28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организационно-нормативный документ, определяющий содержание и особенности организации образовательной деятельности, обеспечивающий удовлетворение образовательных потребностей и интересов обучающихся, </a:t>
            </a:r>
            <a:r>
              <a:rPr lang="ru-RU" sz="2800" dirty="0" smtClean="0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выходящих за пределы федеральных государственных образовательных стандартов и федеральных государственных требований.</a:t>
            </a:r>
          </a:p>
          <a:p>
            <a:pPr algn="just"/>
            <a:r>
              <a:rPr lang="ru-RU" sz="2800" dirty="0" smtClean="0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	В Программе не должно быть ссылок на ФГОС, кружковую работу, внеурочную деятельность.</a:t>
            </a:r>
            <a:endParaRPr lang="ru-RU" sz="2800" dirty="0">
              <a:solidFill>
                <a:srgbClr val="C0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087291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0368" y="460783"/>
            <a:ext cx="10800783" cy="23600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Дополнительная образовательная программа, включает следующие структурные элементы:</a:t>
            </a:r>
            <a:endParaRPr lang="ru-RU" sz="2400" b="1" dirty="0" smtClean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1.Титульный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лист. 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2.Комплекс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основных характеристик ДОП. 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3.Комплекс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организационно-педагогических условий ДОП. 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4.Список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литературы. </a:t>
            </a:r>
          </a:p>
        </p:txBody>
      </p:sp>
    </p:spTree>
    <p:extLst>
      <p:ext uri="{BB962C8B-B14F-4D97-AF65-F5344CB8AC3E}">
        <p14:creationId xmlns:p14="http://schemas.microsoft.com/office/powerpoint/2010/main" val="1283506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37904" y="329514"/>
            <a:ext cx="4473144" cy="3313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Пояснительная записка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25101" y="773182"/>
            <a:ext cx="1159275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</a:t>
            </a:r>
            <a:r>
              <a:rPr lang="ru-RU" sz="24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Пояснительную записку </a:t>
            </a:r>
            <a:r>
              <a:rPr lang="ru-RU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рекомендуется начинать с введения – краткой характеристики предмета, его значимости. Во вводной части можно изложить информацию, касающуюся данного вида деятельности, искусства, его истории, регионов распространения и тому подобное. Следует обосновать сущность сложившейся ситуации, выходы на социальную действительность и потребности ребят. Обоснование не должно быть очень большим, достаточно будет одного-двух абзацев грамотных и ясных предложений.</a:t>
            </a:r>
          </a:p>
          <a:p>
            <a:pPr algn="just"/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</a:t>
            </a:r>
            <a:r>
              <a:rPr lang="ru-RU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ормативно-правовая база</a:t>
            </a:r>
            <a:endParaRPr lang="ru-RU" sz="2400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Направленность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программы</a:t>
            </a:r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0675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6582" y="363422"/>
            <a:ext cx="1066278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52400" lvl="1" algn="ctr">
              <a:lnSpc>
                <a:spcPct val="115000"/>
              </a:lnSpc>
              <a:spcBef>
                <a:spcPts val="445"/>
              </a:spcBef>
              <a:spcAft>
                <a:spcPts val="0"/>
              </a:spcAft>
              <a:tabLst>
                <a:tab pos="1101090" algn="l"/>
                <a:tab pos="1101725" algn="l"/>
              </a:tabLst>
            </a:pPr>
            <a:r>
              <a:rPr lang="ru-RU" sz="2000" b="1" kern="0" spc="-1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Нормативно-правовые основания для разработки дополнительных общеразвивающих общеобразовательных программ</a:t>
            </a:r>
            <a:endParaRPr lang="ru-RU" sz="2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1728" y="1131837"/>
            <a:ext cx="1145263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dirty="0"/>
              <a:t> </a:t>
            </a:r>
            <a:r>
              <a:rPr lang="ru-RU" dirty="0" smtClean="0"/>
              <a:t>     1.Федеральный </a:t>
            </a:r>
            <a:r>
              <a:rPr lang="ru-RU" dirty="0"/>
              <a:t>закон от 29.12.2012 N 273-ФЗ (ред. от 25.12.2023) "Об образовании в Российской Федерации" (с изм. и доп., вступ. в силу с 01.01.2024)</a:t>
            </a:r>
          </a:p>
          <a:p>
            <a:pPr lvl="0" algn="just"/>
            <a:r>
              <a:rPr lang="ru-RU" dirty="0" smtClean="0"/>
              <a:t>      2.Федеральный </a:t>
            </a:r>
            <a:r>
              <a:rPr lang="ru-RU" dirty="0"/>
              <a:t>Закон от 31.07.2020 № 304-ФЗ «О внесении изменений в Федеральный закон Российской Федерации «Об образовании в Российской Федерации» по вопросам воспитания». </a:t>
            </a:r>
          </a:p>
          <a:p>
            <a:pPr lvl="0" algn="just"/>
            <a:r>
              <a:rPr lang="ru-RU" dirty="0"/>
              <a:t> </a:t>
            </a:r>
            <a:r>
              <a:rPr lang="ru-RU" dirty="0" smtClean="0"/>
              <a:t>     3. Методические </a:t>
            </a:r>
            <a:r>
              <a:rPr lang="ru-RU" dirty="0"/>
              <a:t>рекомендации по проектированию дополнительных общеразвивающих программ (включая </a:t>
            </a:r>
            <a:r>
              <a:rPr lang="ru-RU" dirty="0" err="1"/>
              <a:t>разноуровневые</a:t>
            </a:r>
            <a:r>
              <a:rPr lang="ru-RU" dirty="0"/>
              <a:t> программы): приложение к письму Министерства образования и науки Российской Федерации от 18 ноября 2015 г. № 09-3242.</a:t>
            </a:r>
          </a:p>
          <a:p>
            <a:pPr lvl="0" algn="just"/>
            <a:r>
              <a:rPr lang="ru-RU" dirty="0" smtClean="0"/>
              <a:t>     4.Письмо </a:t>
            </a:r>
            <a:r>
              <a:rPr lang="ru-RU" dirty="0"/>
              <a:t>Министерства просвещения Российской Федерации от 23.02.2026 года № АБ -254/06 «О направлении информации» (вместе с «Методическими рекомендации по разработке дополнительных общеразвивающих программ, в том числе в части интеграции с учебными предметами «Труд (технология)», «Музыка», «Изобразительное искусство», «Физическая культура») </a:t>
            </a:r>
          </a:p>
          <a:p>
            <a:pPr lvl="0" algn="just"/>
            <a:r>
              <a:rPr lang="ru-RU" dirty="0" smtClean="0"/>
              <a:t>     5.Методические </a:t>
            </a:r>
            <a:r>
              <a:rPr lang="ru-RU" dirty="0"/>
              <a:t>рекомендации «Разработка дополнительных общеразвивающих программ в образовательных организациях Ставропольского края». РМЦ, 2026.</a:t>
            </a:r>
          </a:p>
          <a:p>
            <a:pPr lvl="0" algn="just"/>
            <a:r>
              <a:rPr lang="ru-RU" dirty="0" smtClean="0"/>
              <a:t>     6. Концепция </a:t>
            </a:r>
            <a:r>
              <a:rPr lang="ru-RU" dirty="0"/>
              <a:t>развития дополнительного образования детей до 2030 года / Распоряжение Правительства Российской Федерации от 31.03.2022 № 678-р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92645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5101" y="397595"/>
            <a:ext cx="1146919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dirty="0" smtClean="0"/>
              <a:t>     7. Постановление </a:t>
            </a:r>
            <a:r>
              <a:rPr lang="ru-RU" dirty="0"/>
              <a:t>Главного государственного санитарного врача Российской Федерации от 28.09.2020 № 28 «Об утверждении санитарных правил CП 2.4.3648-20 «Санитарно-эпидемиологические требования к организациям воспитания и обучения, отдыха и оздоровления детей и молодежи».</a:t>
            </a:r>
          </a:p>
          <a:p>
            <a:pPr lvl="0" algn="just"/>
            <a:r>
              <a:rPr lang="ru-RU" dirty="0" smtClean="0"/>
              <a:t>    8.Постановление </a:t>
            </a:r>
            <a:r>
              <a:rPr lang="ru-RU" dirty="0"/>
              <a:t>Главного государственного санитарного врача Российской Федерации от 28.01.2021 № 2 «Об утверждении санитарных правил и норм СанПиН 1.2.3685- 21 «Гигиенические нормативы и требования к обеспечению безопасности и (или) безвредности для человека факторов среды обитания» </a:t>
            </a:r>
            <a:r>
              <a:rPr lang="ru-RU" i="1" dirty="0"/>
              <a:t>(рзд.VI. Гигиенические нормативы по устройству, содержанию и режиму работы организаций воспитания и обучения, отдыха и оздоровления детей и молодежи»).</a:t>
            </a:r>
            <a:endParaRPr lang="ru-RU" dirty="0"/>
          </a:p>
          <a:p>
            <a:pPr lvl="0" algn="just"/>
            <a:r>
              <a:rPr lang="ru-RU" dirty="0" smtClean="0"/>
              <a:t>     9. Приказ </a:t>
            </a:r>
            <a:r>
              <a:rPr lang="ru-RU" dirty="0"/>
              <a:t>Министерства Просвещения Российской Федерации от 27.07.2022 г. № 629 «Об утверждении Порядка организации и осуществления образовательной деятельности по общеразвивающим дополнительным программам».</a:t>
            </a:r>
          </a:p>
          <a:p>
            <a:pPr lvl="0"/>
            <a:r>
              <a:rPr lang="ru-RU" dirty="0" smtClean="0">
                <a:solidFill>
                  <a:srgbClr val="C00000"/>
                </a:solidFill>
              </a:rPr>
              <a:t>    10. Устав </a:t>
            </a:r>
            <a:r>
              <a:rPr lang="ru-RU" dirty="0">
                <a:solidFill>
                  <a:srgbClr val="C00000"/>
                </a:solidFill>
              </a:rPr>
              <a:t>ОУ, локальные акты ОУ</a:t>
            </a:r>
            <a:r>
              <a:rPr lang="ru-RU" dirty="0" smtClean="0">
                <a:solidFill>
                  <a:srgbClr val="C00000"/>
                </a:solidFill>
              </a:rPr>
              <a:t>. (Прописать название ОУ, где разработана программа)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25790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Ретро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243AF7DC-D15B-41C0-AE81-23980D1B9FC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2203</TotalTime>
  <Words>3491</Words>
  <Application>Microsoft Office PowerPoint</Application>
  <PresentationFormat>Широкоэкранный</PresentationFormat>
  <Paragraphs>392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1" baseType="lpstr">
      <vt:lpstr>Arial Unicode MS</vt:lpstr>
      <vt:lpstr>Arial</vt:lpstr>
      <vt:lpstr>Calibri</vt:lpstr>
      <vt:lpstr>Calibri Light</vt:lpstr>
      <vt:lpstr>Segoe UI Symbol</vt:lpstr>
      <vt:lpstr>Symbol</vt:lpstr>
      <vt:lpstr>Times New Roman</vt:lpstr>
      <vt:lpstr>Ретро</vt:lpstr>
      <vt:lpstr>Типичные ошибки по составлению дополнительных общеразвивающих общеобразовательных программ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Методические рекомендации по составлению дополнительных общеразвивающих программ</dc:title>
  <dc:creator>Tomb</dc:creator>
  <cp:lastModifiedBy>CVR</cp:lastModifiedBy>
  <cp:revision>100</cp:revision>
  <dcterms:created xsi:type="dcterms:W3CDTF">2022-01-11T06:49:47Z</dcterms:created>
  <dcterms:modified xsi:type="dcterms:W3CDTF">2026-05-20T11:45:47Z</dcterms:modified>
</cp:coreProperties>
</file>