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94" r:id="rId2"/>
    <p:sldId id="293" r:id="rId3"/>
    <p:sldId id="276" r:id="rId4"/>
    <p:sldId id="277" r:id="rId5"/>
    <p:sldId id="278" r:id="rId6"/>
    <p:sldId id="286" r:id="rId7"/>
    <p:sldId id="284" r:id="rId8"/>
    <p:sldId id="285" r:id="rId9"/>
    <p:sldId id="279" r:id="rId10"/>
    <p:sldId id="288" r:id="rId11"/>
    <p:sldId id="280" r:id="rId12"/>
    <p:sldId id="290" r:id="rId13"/>
    <p:sldId id="281" r:id="rId14"/>
    <p:sldId id="282" r:id="rId15"/>
    <p:sldId id="289" r:id="rId16"/>
    <p:sldId id="262" r:id="rId17"/>
    <p:sldId id="263" r:id="rId18"/>
    <p:sldId id="287" r:id="rId19"/>
    <p:sldId id="264" r:id="rId20"/>
    <p:sldId id="265" r:id="rId21"/>
    <p:sldId id="292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91" r:id="rId31"/>
    <p:sldId id="295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5B8C7-AE66-4549-8D75-93377AFEC11B}" type="datetimeFigureOut">
              <a:rPr lang="ru-RU"/>
              <a:pPr>
                <a:defRPr/>
              </a:pPr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81FB9-810F-42D3-B46C-A12F811F4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8126B-8FC9-44D9-9ABE-1114B2DAE46F}" type="datetimeFigureOut">
              <a:rPr lang="ru-RU"/>
              <a:pPr>
                <a:defRPr/>
              </a:pPr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CB8FF-579E-4601-9701-F98D324F3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DD109-0972-483E-86B5-17481AE4E980}" type="datetimeFigureOut">
              <a:rPr lang="ru-RU"/>
              <a:pPr>
                <a:defRPr/>
              </a:pPr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B6888-33CE-46F2-8F36-824DF13A2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6CFBE-5E8C-4537-9167-59E2485FD516}" type="datetimeFigureOut">
              <a:rPr lang="ru-RU"/>
              <a:pPr>
                <a:defRPr/>
              </a:pPr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A4976-EF60-4DC1-96CC-C893C9525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93A63-63B7-4DA5-84FF-CCD1B4126A29}" type="datetimeFigureOut">
              <a:rPr lang="ru-RU"/>
              <a:pPr>
                <a:defRPr/>
              </a:pPr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56987-8B89-455E-AA2F-D47E45F06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6322A-A3D0-4794-9B71-B06828581088}" type="datetimeFigureOut">
              <a:rPr lang="ru-RU"/>
              <a:pPr>
                <a:defRPr/>
              </a:pPr>
              <a:t>01.03.2015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8DA39-9B4C-4DB2-9711-6078138E6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DECBB-D072-4316-95BB-873A06A5F452}" type="datetimeFigureOut">
              <a:rPr lang="ru-RU"/>
              <a:pPr>
                <a:defRPr/>
              </a:pPr>
              <a:t>01.03.2015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59582-76E7-49B6-A7BD-C7D0BDDF0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0C2D9-CFEA-4757-8F52-82BF671074CC}" type="datetimeFigureOut">
              <a:rPr lang="ru-RU"/>
              <a:pPr>
                <a:defRPr/>
              </a:pPr>
              <a:t>01.03.2015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021E7-FCF0-41E6-B383-C3A2BB9AA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9445C-D736-4722-82B2-2AE15C3FF2F8}" type="datetimeFigureOut">
              <a:rPr lang="ru-RU"/>
              <a:pPr>
                <a:defRPr/>
              </a:pPr>
              <a:t>01.03.2015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0591F-CA2E-49C0-98D3-D4BA1D2DA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CE840-9DE1-4F80-8D64-71AE3810D919}" type="datetimeFigureOut">
              <a:rPr lang="ru-RU"/>
              <a:pPr>
                <a:defRPr/>
              </a:pPr>
              <a:t>01.03.2015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E3954-D192-48BF-A0DF-6CE5821E5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564D4-9FCF-481D-AB09-5A41C6FD595A}" type="datetimeFigureOut">
              <a:rPr lang="ru-RU"/>
              <a:pPr>
                <a:defRPr/>
              </a:pPr>
              <a:t>01.03.2015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40DE4-7D0F-4E52-9E5F-646A3368E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C24E65-678F-49F4-B359-D83AB73054AE}" type="datetimeFigureOut">
              <a:rPr lang="ru-RU"/>
              <a:pPr>
                <a:defRPr/>
              </a:pPr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F6FC1F-FAA0-4DC7-9A5E-81F1892A5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6.jpeg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1.jpeg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7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2.jpeg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3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9.jpeg"/><Relationship Id="rId7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2.xml"/><Relationship Id="rId18" Type="http://schemas.openxmlformats.org/officeDocument/2006/relationships/slide" Target="slide11.xml"/><Relationship Id="rId3" Type="http://schemas.openxmlformats.org/officeDocument/2006/relationships/oleObject" Target="../embeddings/oleObject1.bin"/><Relationship Id="rId7" Type="http://schemas.openxmlformats.org/officeDocument/2006/relationships/slide" Target="slide12.xml"/><Relationship Id="rId12" Type="http://schemas.openxmlformats.org/officeDocument/2006/relationships/slide" Target="slide19.xml"/><Relationship Id="rId17" Type="http://schemas.openxmlformats.org/officeDocument/2006/relationships/slide" Target="slide5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slide" Target="slide16.xml"/><Relationship Id="rId5" Type="http://schemas.openxmlformats.org/officeDocument/2006/relationships/oleObject" Target="../embeddings/oleObject2.bin"/><Relationship Id="rId15" Type="http://schemas.openxmlformats.org/officeDocument/2006/relationships/slide" Target="slide26.xml"/><Relationship Id="rId10" Type="http://schemas.openxmlformats.org/officeDocument/2006/relationships/slide" Target="slide28.xml"/><Relationship Id="rId4" Type="http://schemas.openxmlformats.org/officeDocument/2006/relationships/image" Target="../media/image2.emf"/><Relationship Id="rId9" Type="http://schemas.openxmlformats.org/officeDocument/2006/relationships/slide" Target="slide20.xml"/><Relationship Id="rId14" Type="http://schemas.openxmlformats.org/officeDocument/2006/relationships/slide" Target="slide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jpe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jpe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jpeg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69" y="0"/>
            <a:ext cx="7120262" cy="6858000"/>
          </a:xfrm>
          <a:prstGeom prst="rect">
            <a:avLst/>
          </a:prstGeom>
          <a:ln w="762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979712" y="4869160"/>
            <a:ext cx="50405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Посвящается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671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43438" y="274638"/>
            <a:ext cx="4043362" cy="5868987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Огромный героизм и стойкость ленинградцев проявились во время Великой Отечественной войны. Почти 900 дней и ночей в условиях полной блокады города жители не только удержали город, но и оказали огромную помощь фронту. В результате встречного наступления Ленинградского и Волховского фронтов 18 января 1943 года блокадное кольцо было прорвано, но только 27 января 1944 года блокада города была полностью снята</a:t>
            </a:r>
            <a:endParaRPr lang="ru-RU" sz="200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  <p:pic>
        <p:nvPicPr>
          <p:cNvPr id="4" name="Picture 27" descr="C:\Documents and Settings\Admin\Рабочий стол\городо\Ленинград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714375"/>
            <a:ext cx="3419475" cy="2108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5" name="Picture 29" descr="C:\Documents and Settings\Admin\Рабочий стол\городо\Ленинград\3659519_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2928938"/>
            <a:ext cx="3562350" cy="2395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42844" y="0"/>
            <a:ext cx="31287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Лик войны</a:t>
            </a:r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0" y="4572000"/>
          <a:ext cx="4572000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7" name="CorelDRAW" r:id="rId5" imgW="4836240" imgH="2093040" progId="">
                  <p:embed/>
                </p:oleObj>
              </mc:Choice>
              <mc:Fallback>
                <p:oleObj name="CorelDRAW" r:id="rId5" imgW="4836240" imgH="20930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0"/>
                        <a:ext cx="4572000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5" name="Picture 31" descr="C:\Documents and Settings\Admin\Рабочий стол\городо\Ленинград\a3a54ef05df45fa7396ab3ab56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1346200"/>
            <a:ext cx="2425700" cy="3357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6176" name="Picture 32" descr="C:\Documents and Settings\Admin\Рабочий стол\городо\Ленинград\0_3e15_10bf4a5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357313"/>
            <a:ext cx="2503487" cy="3275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-14288" y="4879975"/>
          <a:ext cx="4572001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CorelDRAW" r:id="rId5" imgW="4836240" imgH="2093040" progId="">
                  <p:embed/>
                </p:oleObj>
              </mc:Choice>
              <mc:Fallback>
                <p:oleObj name="CorelDRAW" r:id="rId5" imgW="4836240" imgH="2093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4879975"/>
                        <a:ext cx="4572001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5720" y="0"/>
            <a:ext cx="338804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Лик войны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  <p:pic>
        <p:nvPicPr>
          <p:cNvPr id="6172" name="Picture 28" descr="C:\Documents and Settings\Admin\Рабочий стол\городо\Ленинград\1110_lr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92725" y="434975"/>
            <a:ext cx="3738563" cy="2922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4586" name="TextBox 5"/>
          <p:cNvSpPr txBox="1">
            <a:spLocks noChangeArrowheads="1"/>
          </p:cNvSpPr>
          <p:nvPr/>
        </p:nvSpPr>
        <p:spPr bwMode="auto">
          <a:xfrm>
            <a:off x="5214938" y="4357688"/>
            <a:ext cx="39290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Кольцо блокады Ленинграда было прорвано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18 января 1943 года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5-конечная звезда 12"/>
          <p:cNvSpPr/>
          <p:nvPr/>
        </p:nvSpPr>
        <p:spPr>
          <a:xfrm>
            <a:off x="4071934" y="142852"/>
            <a:ext cx="792088" cy="720080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  <p:pic>
        <p:nvPicPr>
          <p:cNvPr id="48134" name="Рисунок 4" descr="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14313"/>
            <a:ext cx="345281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Рисунок 5" descr="leningra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357188"/>
            <a:ext cx="3214687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0" y="4572000"/>
          <a:ext cx="4572000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3" name="CorelDRAW" r:id="rId5" imgW="4836240" imgH="2093040" progId="">
                  <p:embed/>
                </p:oleObj>
              </mc:Choice>
              <mc:Fallback>
                <p:oleObj name="CorelDRAW" r:id="rId5" imgW="4836240" imgH="20930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0"/>
                        <a:ext cx="4572000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36" name="Рисунок 7" descr="3821_msg-big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3000375"/>
            <a:ext cx="41433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0700" y="269875"/>
            <a:ext cx="5545138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– герой Волгоград</a:t>
            </a: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-14288" y="4879975"/>
          <a:ext cx="4572001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CorelDRAW" r:id="rId3" imgW="4836240" imgH="2093040" progId="">
                  <p:embed/>
                </p:oleObj>
              </mc:Choice>
              <mc:Fallback>
                <p:oleObj name="CorelDRAW" r:id="rId3" imgW="4836240" imgH="2093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4879975"/>
                        <a:ext cx="4572001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7805738" y="215900"/>
          <a:ext cx="869950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CorelDRAW" r:id="rId5" imgW="2309400" imgH="4506840" progId="">
                  <p:embed/>
                </p:oleObj>
              </mc:Choice>
              <mc:Fallback>
                <p:oleObj name="CorelDRAW" r:id="rId5" imgW="2309400" imgH="45068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5738" y="215900"/>
                        <a:ext cx="869950" cy="170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530225" y="207963"/>
          <a:ext cx="946150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CorelDRAW" r:id="rId7" imgW="3381480" imgH="6872400" progId="">
                  <p:embed/>
                </p:oleObj>
              </mc:Choice>
              <mc:Fallback>
                <p:oleObj name="CorelDRAW" r:id="rId7" imgW="3381480" imgH="68724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207963"/>
                        <a:ext cx="946150" cy="192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Text Box 14"/>
          <p:cNvSpPr txBox="1">
            <a:spLocks noChangeArrowheads="1"/>
          </p:cNvSpPr>
          <p:nvPr/>
        </p:nvSpPr>
        <p:spPr bwMode="auto">
          <a:xfrm>
            <a:off x="971550" y="1762125"/>
            <a:ext cx="7200900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 ПРЕЗИДИУМА ВЕРХОВНОГО СОВЕТА СССР</a:t>
            </a:r>
            <a:b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ВРУЧЕНИИ ГОРОДУ-ГЕРОЮ ВОЛГОГРАДУ</a:t>
            </a:r>
          </a:p>
          <a:p>
            <a:pPr algn="ctr"/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ОРДЕНА ЛЕНИНА И МЕДАЛИ "ЗОЛОТАЯ ЗВЕЗДА"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За выдающиеся заслуги перед Родиной, мужество и героизм, проявленные трудящимися города Волгограда в борьбе с немецко-фашистскими захватчиками, и в ознаменование 20-летия победы советского народа в Великой Отечественной войне 1941-1945 гг. вручить городу-герою Волгограду, орден Ленина и медаль «Золотая Звезда».</a:t>
            </a:r>
          </a:p>
          <a:p>
            <a:pPr algn="r"/>
            <a:r>
              <a:rPr lang="ru-RU" sz="1200">
                <a:latin typeface="Times New Roman" pitchFamily="18" charset="0"/>
                <a:cs typeface="Times New Roman" pitchFamily="18" charset="0"/>
              </a:rPr>
              <a:t>Москва, Кремль.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8 мая 1965 г.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Председатель Президиума Верховного Совета СССР 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А. Микоян.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Секретарь Президиума Верховного Совета СССР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М. Георгадзе.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8" name="Управляющая кнопка: настраиваемая 7">
            <a:hlinkClick r:id="" action="ppaction://hlinkshowjump?jump=nextslide" highlightClick="1"/>
          </p:cNvPr>
          <p:cNvSpPr/>
          <p:nvPr/>
        </p:nvSpPr>
        <p:spPr>
          <a:xfrm>
            <a:off x="8143875" y="6500813"/>
            <a:ext cx="785813" cy="285750"/>
          </a:xfrm>
          <a:prstGeom prst="actionButtonBlank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с.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34" name="Picture 42" descr="C:\Documents and Settings\Admin\Рабочий стол\городо\Сталинградская битва\0_51874_bd2cd64a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6738" y="1795463"/>
            <a:ext cx="3095625" cy="2116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8238" name="Picture 46" descr="C:\Documents and Settings\Admin\Рабочий стол\городо\Сталинградская битва\878_373145284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3088" y="276225"/>
            <a:ext cx="3132137" cy="2243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8217" name="Picture 25" descr="C:\Documents and Settings\Admin\Рабочий стол\12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4292600"/>
            <a:ext cx="3097213" cy="2316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8233" name="Picture 41" descr="C:\Documents and Settings\Admin\Рабочий стол\городо\Сталинградская битва\uf-2762-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1989138"/>
            <a:ext cx="2520950" cy="3386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8211" name="Picture 19" descr="C:\Documents and Settings\Admin\Рабочий стол\stalingrad185dom-havlova.jpg"/>
          <p:cNvPicPr>
            <a:picLocks noChangeAspect="1" noChangeArrowheads="1"/>
          </p:cNvPicPr>
          <p:nvPr/>
        </p:nvPicPr>
        <p:blipFill rotWithShape="1">
          <a:blip r:embed="rId7"/>
          <a:srcRect t="3150"/>
          <a:stretch/>
        </p:blipFill>
        <p:spPr bwMode="auto">
          <a:xfrm>
            <a:off x="2411413" y="4352925"/>
            <a:ext cx="3114675" cy="2127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-14288" y="4879975"/>
          <a:ext cx="4572001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CorelDRAW" r:id="rId8" imgW="4836240" imgH="2093040" progId="">
                  <p:embed/>
                </p:oleObj>
              </mc:Choice>
              <mc:Fallback>
                <p:oleObj name="CorelDRAW" r:id="rId8" imgW="4836240" imgH="2093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4879975"/>
                        <a:ext cx="4572001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861" y="188640"/>
            <a:ext cx="338804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Лик войны</a:t>
            </a:r>
          </a:p>
        </p:txBody>
      </p:sp>
      <p:sp>
        <p:nvSpPr>
          <p:cNvPr id="17" name="5-конечная звезда 16"/>
          <p:cNvSpPr/>
          <p:nvPr/>
        </p:nvSpPr>
        <p:spPr>
          <a:xfrm>
            <a:off x="7092280" y="543149"/>
            <a:ext cx="792088" cy="720080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347864" y="2574048"/>
            <a:ext cx="1824765" cy="156966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Битва за Сталинград длилась с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17 июля 1942 года по 2 февраля 1943 года.</a:t>
            </a:r>
          </a:p>
        </p:txBody>
      </p:sp>
      <p:sp>
        <p:nvSpPr>
          <p:cNvPr id="26642" name="TextBox 18"/>
          <p:cNvSpPr txBox="1">
            <a:spLocks noChangeArrowheads="1"/>
          </p:cNvSpPr>
          <p:nvPr/>
        </p:nvSpPr>
        <p:spPr bwMode="auto">
          <a:xfrm>
            <a:off x="3024188" y="4348163"/>
            <a:ext cx="182403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Дом Павлова</a:t>
            </a:r>
          </a:p>
        </p:txBody>
      </p:sp>
      <p:sp>
        <p:nvSpPr>
          <p:cNvPr id="18" name="5-конечная звезда 17"/>
          <p:cNvSpPr/>
          <p:nvPr/>
        </p:nvSpPr>
        <p:spPr>
          <a:xfrm>
            <a:off x="1210134" y="1055589"/>
            <a:ext cx="792088" cy="720080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firstslide" highlightClick="1"/>
          </p:cNvPr>
          <p:cNvSpPr/>
          <p:nvPr/>
        </p:nvSpPr>
        <p:spPr>
          <a:xfrm>
            <a:off x="8143875" y="6510338"/>
            <a:ext cx="785813" cy="285750"/>
          </a:xfrm>
          <a:prstGeom prst="actionButtonForwardNex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0" y="4500563"/>
          <a:ext cx="4572000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" name="CorelDRAW" r:id="rId3" imgW="4836240" imgH="2093040" progId="">
                  <p:embed/>
                </p:oleObj>
              </mc:Choice>
              <mc:Fallback>
                <p:oleObj name="CorelDRAW" r:id="rId3" imgW="4836240" imgH="20930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00563"/>
                        <a:ext cx="4572000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10" name="Рисунок 4" descr="1181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0" y="357188"/>
            <a:ext cx="676275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713" y="269875"/>
            <a:ext cx="5616575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– герой Севастополь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-14288" y="4879975"/>
          <a:ext cx="4572001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CorelDRAW" r:id="rId3" imgW="4836240" imgH="2093040" progId="">
                  <p:embed/>
                </p:oleObj>
              </mc:Choice>
              <mc:Fallback>
                <p:oleObj name="CorelDRAW" r:id="rId3" imgW="4836240" imgH="2093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4879975"/>
                        <a:ext cx="4572001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7805738" y="215900"/>
          <a:ext cx="869950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CorelDRAW" r:id="rId5" imgW="2309400" imgH="4506840" progId="">
                  <p:embed/>
                </p:oleObj>
              </mc:Choice>
              <mc:Fallback>
                <p:oleObj name="CorelDRAW" r:id="rId5" imgW="2309400" imgH="45068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5738" y="215900"/>
                        <a:ext cx="869950" cy="170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530225" y="207963"/>
          <a:ext cx="946150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CorelDRAW" r:id="rId7" imgW="3381480" imgH="6872400" progId="">
                  <p:embed/>
                </p:oleObj>
              </mc:Choice>
              <mc:Fallback>
                <p:oleObj name="CorelDRAW" r:id="rId7" imgW="3381480" imgH="68724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207963"/>
                        <a:ext cx="946150" cy="192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12"/>
          <p:cNvSpPr txBox="1">
            <a:spLocks noChangeArrowheads="1"/>
          </p:cNvSpPr>
          <p:nvPr/>
        </p:nvSpPr>
        <p:spPr bwMode="auto">
          <a:xfrm>
            <a:off x="971550" y="1782763"/>
            <a:ext cx="720090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 ПРЕЗИДИУМА ВЕРХОВНОГО СОВЕТА СССР</a:t>
            </a:r>
            <a:b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ВРУЧЕНИИ ГОРОДУ-ГЕРОЮ СЕВАСТОПОЛЮ</a:t>
            </a:r>
          </a:p>
          <a:p>
            <a:pPr algn="ctr"/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ОРДЕНА ЛЕНИНА И МЕДАЛИ "ЗОЛОТАЯ ЗВЕЗДА"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За выдающиеся заслуги перед Родиной, мужество и героизм, проявленные трудящимися города Севастополя в борьбе 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с немецко-фашистскими захватчиками, и в ознаменование 20-летия победы советского народа в Великой Отечественной войне 1941-1945 гг. вручить городу-герою Севастополю орден Ленина и медали «Золотая Звезда».</a:t>
            </a:r>
          </a:p>
          <a:p>
            <a:pPr algn="r"/>
            <a:r>
              <a:rPr lang="ru-RU" sz="1200">
                <a:latin typeface="Times New Roman" pitchFamily="18" charset="0"/>
                <a:cs typeface="Times New Roman" pitchFamily="18" charset="0"/>
              </a:rPr>
              <a:t>Москва, Кремль.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8 мая 1965 г.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Председатель Президиума Верховного Совета СССР 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А. Микоян.</a:t>
            </a:r>
          </a:p>
          <a:p>
            <a:pPr algn="r"/>
            <a:r>
              <a:rPr lang="ru-RU" sz="1200">
                <a:latin typeface="Times New Roman" pitchFamily="18" charset="0"/>
                <a:cs typeface="Times New Roman" pitchFamily="18" charset="0"/>
              </a:rPr>
              <a:t>Секретарь Президиума Верховного Совета СССР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М. Георгадзе.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37" name="Picture 53" descr="C:\Documents and Settings\Admin\Рабочий стол\городо\Севастополь\karl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90525"/>
            <a:ext cx="3671887" cy="2533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6433" name="Picture 49" descr="C:\Documents and Settings\Admin\Рабочий стол\городо\Севастополь\Oborona_sevastopolya_1911_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100388"/>
            <a:ext cx="3748087" cy="2849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-14288" y="4879975"/>
          <a:ext cx="4572001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CorelDRAW" r:id="rId5" imgW="4836240" imgH="2093040" progId="">
                  <p:embed/>
                </p:oleObj>
              </mc:Choice>
              <mc:Fallback>
                <p:oleObj name="CorelDRAW" r:id="rId5" imgW="4836240" imgH="2093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4879975"/>
                        <a:ext cx="4572001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7893" y="116632"/>
            <a:ext cx="338804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Лик войны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  <p:pic>
        <p:nvPicPr>
          <p:cNvPr id="16435" name="Picture 51" descr="C:\Documents and Settings\Admin\Рабочий стол\городо\Севастополь\8(933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409575"/>
            <a:ext cx="4143375" cy="2227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6436" name="Picture 52" descr="C:\Documents and Settings\Admin\Рабочий стол\городо\Севастополь\1942may_soviet_marines_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16513" y="3957638"/>
            <a:ext cx="3598862" cy="2495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179" name="TextBox 5"/>
          <p:cNvSpPr txBox="1">
            <a:spLocks noChangeArrowheads="1"/>
          </p:cNvSpPr>
          <p:nvPr/>
        </p:nvSpPr>
        <p:spPr bwMode="auto">
          <a:xfrm>
            <a:off x="4787900" y="2987675"/>
            <a:ext cx="37449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Севастополь был освобождён 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9 мая 1944 года.</a:t>
            </a:r>
          </a:p>
        </p:txBody>
      </p:sp>
      <p:sp>
        <p:nvSpPr>
          <p:cNvPr id="12" name="5-конечная звезда 11"/>
          <p:cNvSpPr/>
          <p:nvPr/>
        </p:nvSpPr>
        <p:spPr>
          <a:xfrm>
            <a:off x="4323807" y="3137350"/>
            <a:ext cx="792088" cy="720080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0" y="4500563"/>
          <a:ext cx="4572000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5" name="CorelDRAW" r:id="rId3" imgW="4836240" imgH="2093040" progId="">
                  <p:embed/>
                </p:oleObj>
              </mc:Choice>
              <mc:Fallback>
                <p:oleObj name="CorelDRAW" r:id="rId3" imgW="4836240" imgH="20930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00563"/>
                        <a:ext cx="4572000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86" name="Рисунок 4" descr="c4f77154d569be48e47b0c6f1f21-e132447610373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500" y="285750"/>
            <a:ext cx="59055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250" y="269875"/>
            <a:ext cx="5895975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– герой Новороссийск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-14288" y="4879975"/>
          <a:ext cx="4572001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CorelDRAW" r:id="rId3" imgW="4836240" imgH="2093040" progId="">
                  <p:embed/>
                </p:oleObj>
              </mc:Choice>
              <mc:Fallback>
                <p:oleObj name="CorelDRAW" r:id="rId3" imgW="4836240" imgH="2093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4879975"/>
                        <a:ext cx="4572001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7805738" y="215900"/>
          <a:ext cx="869950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CorelDRAW" r:id="rId5" imgW="2309400" imgH="4506840" progId="">
                  <p:embed/>
                </p:oleObj>
              </mc:Choice>
              <mc:Fallback>
                <p:oleObj name="CorelDRAW" r:id="rId5" imgW="2309400" imgH="45068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5738" y="215900"/>
                        <a:ext cx="869950" cy="170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530225" y="207963"/>
          <a:ext cx="946150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CorelDRAW" r:id="rId7" imgW="3381480" imgH="6872400" progId="">
                  <p:embed/>
                </p:oleObj>
              </mc:Choice>
              <mc:Fallback>
                <p:oleObj name="CorelDRAW" r:id="rId7" imgW="3381480" imgH="68724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207963"/>
                        <a:ext cx="946150" cy="192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971550" y="1620838"/>
            <a:ext cx="720090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 ПРЕЗИДИУМА ВЕРХОВНОГО СОВЕТА СССР</a:t>
            </a:r>
            <a:b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ПРИСВОЕНИИ ГОРОДУ НОВОРОССИЙСКУ</a:t>
            </a:r>
          </a:p>
          <a:p>
            <a:pPr algn="ctr"/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ПОЧЕТНОГО ЗВАНИЯ "ГОРОД-ГЕРОЙ" 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latin typeface="Times New Roman" pitchFamily="18" charset="0"/>
                <a:cs typeface="Times New Roman" pitchFamily="18" charset="0"/>
              </a:rPr>
              <a:t>За выдающиеся заслуги перед Родиной, массовый героизм, мужество и стойкость, проявленные трудящимися Новороссийска и воинами Советской Армии, Военно-Морского Флота и авиации в годы Великой Отечественной войны, и в ознаменовании 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30-летия разгрома фашистских войск при защите Северного Кавказа присвоить городу Новороссийску  почетное звание «Город-Герой» 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с вручением ордена Ленина и медали «Золотая Звезда».</a:t>
            </a:r>
          </a:p>
          <a:p>
            <a:pPr algn="r"/>
            <a:r>
              <a:rPr lang="ru-RU" sz="1200">
                <a:latin typeface="Times New Roman" pitchFamily="18" charset="0"/>
                <a:cs typeface="Times New Roman" pitchFamily="18" charset="0"/>
              </a:rPr>
              <a:t>Москва, Кремль.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14 сентября 1973 г.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Председатель Президиума Верховного Совета СССР 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Н. Подгорный.</a:t>
            </a:r>
          </a:p>
          <a:p>
            <a:pPr algn="r"/>
            <a:r>
              <a:rPr lang="ru-RU" sz="1200">
                <a:latin typeface="Times New Roman" pitchFamily="18" charset="0"/>
                <a:cs typeface="Times New Roman" pitchFamily="18" charset="0"/>
              </a:rPr>
              <a:t>Секретарь Президиума Верховного Совета СССР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М. Георгадзе.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9" y="116632"/>
            <a:ext cx="5904656" cy="923330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 - Герой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700808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Georgia" panose="02040502050405020303" pitchFamily="18" charset="0"/>
              </a:rPr>
              <a:t>Высшая степень отличия, присвоенная Президиумом Верховного Совета СССР городам за массовый героизм и мужество его защитников, проявленные в годы Великой Отечественной Войны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5" y="3669217"/>
            <a:ext cx="8179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Georgia" panose="02040502050405020303" pitchFamily="18" charset="0"/>
              </a:rPr>
              <a:t>Первыми городами- героями были </a:t>
            </a:r>
            <a:r>
              <a:rPr lang="ru-RU" sz="2400" b="1" dirty="0" smtClean="0">
                <a:latin typeface="Georgia" panose="02040502050405020303" pitchFamily="18" charset="0"/>
              </a:rPr>
              <a:t>названы в</a:t>
            </a:r>
          </a:p>
          <a:p>
            <a:r>
              <a:rPr lang="ru-RU" sz="2400" b="1" dirty="0" smtClean="0">
                <a:latin typeface="Georgia" panose="02040502050405020303" pitchFamily="18" charset="0"/>
              </a:rPr>
              <a:t>Приказе Верховного Главнокомандующего</a:t>
            </a:r>
          </a:p>
          <a:p>
            <a:r>
              <a:rPr lang="ru-RU" sz="2400" b="1" dirty="0" smtClean="0">
                <a:latin typeface="Georgia" panose="02040502050405020303" pitchFamily="18" charset="0"/>
              </a:rPr>
              <a:t>1 мая 1945 года: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684584" y="4941167"/>
            <a:ext cx="103691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Ленинград, Сталинград, Севастополь, Одесса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8657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86" name="Picture 54" descr="C:\Documents and Settings\Admin\Рабочий стол\городо\Новороссийск\kunikovcy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692150"/>
            <a:ext cx="3279775" cy="2449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8485" name="Picture 53" descr="C:\Documents and Settings\Admin\Рабочий стол\городо\Новороссийск\1267000684_5f0b93cb91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429000"/>
            <a:ext cx="3324225" cy="2303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-14288" y="4879975"/>
          <a:ext cx="4572001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CorelDRAW" r:id="rId5" imgW="4836240" imgH="2093040" progId="">
                  <p:embed/>
                </p:oleObj>
              </mc:Choice>
              <mc:Fallback>
                <p:oleObj name="CorelDRAW" r:id="rId5" imgW="4836240" imgH="2093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4879975"/>
                        <a:ext cx="4572001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9301" y="188640"/>
            <a:ext cx="338804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Лик войны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  <p:pic>
        <p:nvPicPr>
          <p:cNvPr id="18483" name="Picture 51" descr="C:\Documents and Settings\Admin\Рабочий стол\городо\Новороссийск\Ogon s korabley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44975" y="3468688"/>
            <a:ext cx="4503738" cy="3016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8484" name="Picture 52" descr="C:\Documents and Settings\Admin\Рабочий стол\городо\Новороссийск\0_17e78_af5fecb_XL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92725" y="382588"/>
            <a:ext cx="3455988" cy="25923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9227" name="TextBox 5"/>
          <p:cNvSpPr txBox="1">
            <a:spLocks noChangeArrowheads="1"/>
          </p:cNvSpPr>
          <p:nvPr/>
        </p:nvSpPr>
        <p:spPr bwMode="auto">
          <a:xfrm>
            <a:off x="3779838" y="904875"/>
            <a:ext cx="14128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Героическая оборона Малой земли длилась 225 дней -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с февраля 1943 года по сентябрь 1943 года.</a:t>
            </a:r>
          </a:p>
        </p:txBody>
      </p:sp>
      <p:sp>
        <p:nvSpPr>
          <p:cNvPr id="11" name="5-конечная звезда 10"/>
          <p:cNvSpPr/>
          <p:nvPr/>
        </p:nvSpPr>
        <p:spPr>
          <a:xfrm>
            <a:off x="6624228" y="2852936"/>
            <a:ext cx="792088" cy="720080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Рисунок 2" descr="447138ff386d1965709b6796c3f4cbd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428625"/>
            <a:ext cx="850106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0" y="4357688"/>
          <a:ext cx="4572000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5" name="CorelDRAW" r:id="rId4" imgW="4836240" imgH="2093040" progId="">
                  <p:embed/>
                </p:oleObj>
              </mc:Choice>
              <mc:Fallback>
                <p:oleObj name="CorelDRAW" r:id="rId4" imgW="4836240" imgH="2093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57688"/>
                        <a:ext cx="4572000" cy="196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  <p:pic>
        <p:nvPicPr>
          <p:cNvPr id="51207" name="Рисунок 5" descr="058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" y="2714625"/>
            <a:ext cx="3048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Рисунок 6" descr="article_yRMNwJ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2857500"/>
            <a:ext cx="42862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875" y="269875"/>
            <a:ext cx="4032250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– герой Тула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-14288" y="4868863"/>
          <a:ext cx="4572001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CorelDRAW" r:id="rId3" imgW="4836240" imgH="2093040" progId="">
                  <p:embed/>
                </p:oleObj>
              </mc:Choice>
              <mc:Fallback>
                <p:oleObj name="CorelDRAW" r:id="rId3" imgW="4836240" imgH="2093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4868863"/>
                        <a:ext cx="4572001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7805738" y="215900"/>
          <a:ext cx="869950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CorelDRAW" r:id="rId5" imgW="2309400" imgH="4506840" progId="">
                  <p:embed/>
                </p:oleObj>
              </mc:Choice>
              <mc:Fallback>
                <p:oleObj name="CorelDRAW" r:id="rId5" imgW="2309400" imgH="45068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5738" y="215900"/>
                        <a:ext cx="869950" cy="170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971550" y="1689100"/>
            <a:ext cx="72009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 ПРЕЗИДИУМА ВЕРХОВНОГО СОВЕТА СССР</a:t>
            </a:r>
            <a:b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ПРИСВОЕНИИ ГОРОДУ ТУЛЕ </a:t>
            </a:r>
          </a:p>
          <a:p>
            <a:pPr algn="ctr"/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ПОЧЕТНОГО ЗВАНИЯ "ГОРОД-ГЕРОЙ" </a:t>
            </a:r>
            <a:b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latin typeface="Times New Roman" pitchFamily="18" charset="0"/>
                <a:cs typeface="Times New Roman" pitchFamily="18" charset="0"/>
              </a:rPr>
              <a:t>За мужество и стойкость, проявленные защитниками Тулы при героической обороне города, сыгравшую важную роль в разгроме немецко-фашистских войск под Москвой в период Великой Отечественной войны, присвоить городу Туле почетное звание «Город-Герой» 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с вручением медали «Золотая Звезда».</a:t>
            </a:r>
          </a:p>
          <a:p>
            <a:pPr algn="r"/>
            <a:r>
              <a:rPr lang="ru-RU" sz="1200">
                <a:latin typeface="Times New Roman" pitchFamily="18" charset="0"/>
                <a:cs typeface="Times New Roman" pitchFamily="18" charset="0"/>
              </a:rPr>
              <a:t>Москва, Кремль.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7 декабря 1976 г.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Председатель Президиума Верховного Совета СССР 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Н. Подгорный.</a:t>
            </a:r>
          </a:p>
          <a:p>
            <a:pPr algn="r"/>
            <a:r>
              <a:rPr lang="ru-RU" sz="1200">
                <a:latin typeface="Times New Roman" pitchFamily="18" charset="0"/>
                <a:cs typeface="Times New Roman" pitchFamily="18" charset="0"/>
              </a:rPr>
              <a:t>Секретарь Президиума Верховного Совета СССР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М. Георгадзе.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88" name="Picture 60" descr="C:\Documents and Settings\Admin\Рабочий стол\городо\Тула\post-11514333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3857625"/>
            <a:ext cx="3670300" cy="2587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22586" name="Picture 58" descr="C:\Documents and Settings\Admin\Рабочий стол\городо\Тула\2073630.jpg"/>
          <p:cNvPicPr>
            <a:picLocks noChangeAspect="1" noChangeArrowheads="1"/>
          </p:cNvPicPr>
          <p:nvPr/>
        </p:nvPicPr>
        <p:blipFill rotWithShape="1">
          <a:blip r:embed="rId4"/>
          <a:srcRect l="2374"/>
          <a:stretch/>
        </p:blipFill>
        <p:spPr bwMode="auto">
          <a:xfrm>
            <a:off x="438150" y="765175"/>
            <a:ext cx="3290888" cy="4751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-14288" y="4879975"/>
          <a:ext cx="4572001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CorelDRAW" r:id="rId5" imgW="4836240" imgH="2093040" progId="">
                  <p:embed/>
                </p:oleObj>
              </mc:Choice>
              <mc:Fallback>
                <p:oleObj name="CorelDRAW" r:id="rId5" imgW="4836240" imgH="2093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4879975"/>
                        <a:ext cx="4572001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1013" y="188640"/>
            <a:ext cx="338804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Лик войны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  <p:pic>
        <p:nvPicPr>
          <p:cNvPr id="22587" name="Picture 59" descr="C:\Documents and Settings\Admin\Рабочий стол\городо\Тула\5794797b37a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0" y="142875"/>
            <a:ext cx="3810000" cy="2647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3322" name="TextBox 5"/>
          <p:cNvSpPr txBox="1">
            <a:spLocks noChangeArrowheads="1"/>
          </p:cNvSpPr>
          <p:nvPr/>
        </p:nvSpPr>
        <p:spPr bwMode="auto">
          <a:xfrm>
            <a:off x="3714750" y="2786063"/>
            <a:ext cx="50784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Октябрь – ноябрь 1941 года – освобождение оружейной столицы России Тулы.</a:t>
            </a:r>
          </a:p>
        </p:txBody>
      </p:sp>
      <p:sp>
        <p:nvSpPr>
          <p:cNvPr id="10" name="5-конечная звезда 9"/>
          <p:cNvSpPr/>
          <p:nvPr/>
        </p:nvSpPr>
        <p:spPr>
          <a:xfrm>
            <a:off x="3995936" y="1268760"/>
            <a:ext cx="792088" cy="720080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4688" y="269875"/>
            <a:ext cx="5246687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– герой Мурманск</a:t>
            </a: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-14288" y="4879975"/>
          <a:ext cx="4572001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CorelDRAW" r:id="rId3" imgW="4836240" imgH="2093040" progId="">
                  <p:embed/>
                </p:oleObj>
              </mc:Choice>
              <mc:Fallback>
                <p:oleObj name="CorelDRAW" r:id="rId3" imgW="4836240" imgH="2093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4879975"/>
                        <a:ext cx="4572001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7805738" y="215900"/>
          <a:ext cx="869950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CorelDRAW" r:id="rId5" imgW="2309400" imgH="4506840" progId="">
                  <p:embed/>
                </p:oleObj>
              </mc:Choice>
              <mc:Fallback>
                <p:oleObj name="CorelDRAW" r:id="rId5" imgW="2309400" imgH="45068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5738" y="215900"/>
                        <a:ext cx="869950" cy="170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530225" y="207963"/>
          <a:ext cx="946150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CorelDRAW" r:id="rId7" imgW="3381480" imgH="6872400" progId="">
                  <p:embed/>
                </p:oleObj>
              </mc:Choice>
              <mc:Fallback>
                <p:oleObj name="CorelDRAW" r:id="rId7" imgW="3381480" imgH="68724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207963"/>
                        <a:ext cx="946150" cy="192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971550" y="1782763"/>
            <a:ext cx="7200900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 ПРЕЗИДИУМА ВЕРХОВНОГО СОВЕТА СССР</a:t>
            </a:r>
            <a:b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ПРИСВОЕНИИ ГОРОДУ МУРМАНСКУ </a:t>
            </a:r>
          </a:p>
          <a:p>
            <a:pPr algn="ctr"/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ПОЧЕТНОГО ЗВАНИЯ "ГОРОД-ГЕРОЙ" </a:t>
            </a:r>
            <a:b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latin typeface="Times New Roman" pitchFamily="18" charset="0"/>
                <a:cs typeface="Times New Roman" pitchFamily="18" charset="0"/>
              </a:rPr>
              <a:t>За мужество и стойкость, проявленные при защите Мурманска трудящимися города, воинами Советской Армии, Военно-Морского Флота в годы Великой Отечественной войны, присвоить городу Мурманску почетное звание «Город-герой», 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с вручением ордена Ленина и медали «Золотая Звезда».</a:t>
            </a:r>
          </a:p>
          <a:p>
            <a:pPr algn="r"/>
            <a:r>
              <a:rPr lang="ru-RU" sz="1200">
                <a:latin typeface="Times New Roman" pitchFamily="18" charset="0"/>
                <a:cs typeface="Times New Roman" pitchFamily="18" charset="0"/>
              </a:rPr>
              <a:t>Москва, Кремль.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6 мая 1985 г.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Председатель Президиума Верховного Совета СССР 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Н. Подгорный.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Секретарь Президиума Верховного Совета СССР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М. Георгадзе.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40" name="Picture 64" descr="C:\Documents and Settings\Admin\Рабочий стол\городо\Мурманск\005-zapolyarye-s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04813"/>
            <a:ext cx="3810000" cy="2527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24637" name="Picture 61" descr="C:\Documents and Settings\Admin\Рабочий стол\городо\Мурманск\dcdf376d6ef5494f2803d7cf9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141663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-14288" y="4879975"/>
          <a:ext cx="4572001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CorelDRAW" r:id="rId5" imgW="4836240" imgH="2093040" progId="">
                  <p:embed/>
                </p:oleObj>
              </mc:Choice>
              <mc:Fallback>
                <p:oleObj name="CorelDRAW" r:id="rId5" imgW="4836240" imgH="2093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4879975"/>
                        <a:ext cx="4572001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1" descr="C:\Documents and Settings\Admin\Рабочий стол\bob11.jpg"/>
          <p:cNvPicPr>
            <a:picLocks noChangeAspect="1" noChangeArrowheads="1"/>
          </p:cNvPicPr>
          <p:nvPr/>
        </p:nvPicPr>
        <p:blipFill rotWithShape="1">
          <a:blip r:embed="rId7"/>
          <a:srcRect r="2540"/>
          <a:stretch/>
        </p:blipFill>
        <p:spPr bwMode="auto">
          <a:xfrm>
            <a:off x="5148263" y="4000500"/>
            <a:ext cx="3505200" cy="2524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679901" y="188640"/>
            <a:ext cx="338804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Лик войны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  <p:pic>
        <p:nvPicPr>
          <p:cNvPr id="24639" name="Picture 63" descr="C:\Documents and Settings\Admin\Рабочий стол\городо\Мурманск\�������� ������ ��������� �� ������������� �������������� ����������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6825" y="387350"/>
            <a:ext cx="3544888" cy="2393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1" name="5-конечная звезда 10"/>
          <p:cNvSpPr/>
          <p:nvPr/>
        </p:nvSpPr>
        <p:spPr>
          <a:xfrm>
            <a:off x="4311400" y="4664492"/>
            <a:ext cx="792088" cy="720080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74" name="TextBox 6"/>
          <p:cNvSpPr txBox="1">
            <a:spLocks noChangeArrowheads="1"/>
          </p:cNvSpPr>
          <p:nvPr/>
        </p:nvSpPr>
        <p:spPr bwMode="auto">
          <a:xfrm>
            <a:off x="4427538" y="2857500"/>
            <a:ext cx="41941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На долю Мурманска выпало 1200 военных дней и ночей. С первого дня войны город стал фронтовым. Военная угроза Мурманску снята в 1944 году.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050" y="269875"/>
            <a:ext cx="5049838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– герой Смоленск</a:t>
            </a: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-14288" y="4879975"/>
          <a:ext cx="4572001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CorelDRAW" r:id="rId3" imgW="4836240" imgH="2093040" progId="">
                  <p:embed/>
                </p:oleObj>
              </mc:Choice>
              <mc:Fallback>
                <p:oleObj name="CorelDRAW" r:id="rId3" imgW="4836240" imgH="2093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4879975"/>
                        <a:ext cx="4572001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7805738" y="215900"/>
          <a:ext cx="869950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CorelDRAW" r:id="rId5" imgW="2309400" imgH="4506840" progId="">
                  <p:embed/>
                </p:oleObj>
              </mc:Choice>
              <mc:Fallback>
                <p:oleObj name="CorelDRAW" r:id="rId5" imgW="2309400" imgH="45068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5738" y="215900"/>
                        <a:ext cx="869950" cy="170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 Box 1036"/>
          <p:cNvSpPr txBox="1">
            <a:spLocks noChangeArrowheads="1"/>
          </p:cNvSpPr>
          <p:nvPr/>
        </p:nvSpPr>
        <p:spPr bwMode="auto">
          <a:xfrm>
            <a:off x="971550" y="1936750"/>
            <a:ext cx="72009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 ПРЕЗИДИУМА ВЕРХОВНОГО СОВЕТА СССР</a:t>
            </a:r>
            <a:b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ПРИСВОЕНИИ ГОРОДУ СМОЛЕНСКУ </a:t>
            </a:r>
          </a:p>
          <a:p>
            <a:pPr algn="ctr"/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ПОЧЕТНОГО ЗВАНИЯ "ГОРОД-ГЕРОЙ"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За мужество и стойкость, проявленные защитниками Смоленска, массовый героизм трудящихся в борьбе против немецко-фашистских захватчиков в годы Великой Отечественной войны городу Смоленску присвоено почетное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 звание «Город-герой» с вручением медали «Золотая Звезда».</a:t>
            </a:r>
          </a:p>
          <a:p>
            <a:pPr algn="r"/>
            <a:r>
              <a:rPr lang="ru-RU" sz="1200">
                <a:latin typeface="Times New Roman" pitchFamily="18" charset="0"/>
                <a:cs typeface="Times New Roman" pitchFamily="18" charset="0"/>
              </a:rPr>
              <a:t>Москва, Кремль.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6 мая 1985 г.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Председатель Президиума Верховного Совета СССР 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Н. Подгорный.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Секретарь Президиума Верховного Совета СССР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М. Георгадзе.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89" name="Picture 65" descr="C:\Documents and Settings\Admin\Рабочий стол\городо\Смоленск\a7aeeadb8a3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488" y="1019175"/>
            <a:ext cx="3363912" cy="4383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26687" name="Picture 63" descr="C:\Documents and Settings\Admin\Рабочий стол\городо\Смоленск\f_ww2_sov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640138"/>
            <a:ext cx="4216400" cy="2909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-14288" y="4879975"/>
          <a:ext cx="4572001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CorelDRAW" r:id="rId5" imgW="4836240" imgH="2093040" progId="">
                  <p:embed/>
                </p:oleObj>
              </mc:Choice>
              <mc:Fallback>
                <p:oleObj name="CorelDRAW" r:id="rId5" imgW="4836240" imgH="2093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4879975"/>
                        <a:ext cx="4572001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9861" y="188640"/>
            <a:ext cx="338804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Лик войны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3923928" y="1556792"/>
            <a:ext cx="792088" cy="720080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701" name="Picture 77" descr="C:\Documents and Settings\Admin\Рабочий стол\городо\Смоленск\(080514101951)_Untitled-1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3800" y="404813"/>
            <a:ext cx="3694113" cy="2733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7421" name="TextBox 5"/>
          <p:cNvSpPr txBox="1">
            <a:spLocks noChangeArrowheads="1"/>
          </p:cNvSpPr>
          <p:nvPr/>
        </p:nvSpPr>
        <p:spPr bwMode="auto">
          <a:xfrm>
            <a:off x="3708400" y="3143250"/>
            <a:ext cx="50212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Весной 1942 года освобождены 25 из 42 оккупированных районов. После Московской, Сталинградской, Курской битв, летом 1943 года завершилось освобождение Смоленщины.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150" y="269875"/>
            <a:ext cx="5473700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Брестская крепость-герой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-14288" y="4879975"/>
          <a:ext cx="4572001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CorelDRAW" r:id="rId3" imgW="4836240" imgH="2093040" progId="">
                  <p:embed/>
                </p:oleObj>
              </mc:Choice>
              <mc:Fallback>
                <p:oleObj name="CorelDRAW" r:id="rId3" imgW="4836240" imgH="2093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4879975"/>
                        <a:ext cx="4572001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7805738" y="215900"/>
          <a:ext cx="869950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CorelDRAW" r:id="rId5" imgW="2309400" imgH="4506840" progId="">
                  <p:embed/>
                </p:oleObj>
              </mc:Choice>
              <mc:Fallback>
                <p:oleObj name="CorelDRAW" r:id="rId5" imgW="2309400" imgH="45068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5738" y="215900"/>
                        <a:ext cx="869950" cy="170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530225" y="207963"/>
          <a:ext cx="946150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CorelDRAW" r:id="rId7" imgW="3381480" imgH="6872400" progId="">
                  <p:embed/>
                </p:oleObj>
              </mc:Choice>
              <mc:Fallback>
                <p:oleObj name="CorelDRAW" r:id="rId7" imgW="3381480" imgH="68724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207963"/>
                        <a:ext cx="946150" cy="192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971550" y="1412875"/>
            <a:ext cx="7199313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 ПРЕЗИДИУМА ВЕРХОВНОГО СОВЕТА СССР</a:t>
            </a:r>
            <a:b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ПРИСВОЕНИИ БРЕСТСКОЙ КРЕПОСТИ </a:t>
            </a:r>
          </a:p>
          <a:p>
            <a:pPr algn="ctr"/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ПОЧЕТНОГО ЗВАНИЯ "КРЕПОСТЬ-ГЕРОЙ"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Отражая вероломное и внезапное нападение гитлеровских захватчиков на Советский Союз, защитники Брестской крепости в исключительно тяжелых условиях проявили в борьбе с немецко-фашистскими агрессорами выдающуюся воинскую доблесть, массовый героизм и мужество, ставшие символом беспримерной стойкости советского народа.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Отмечая исключительные заслуги защитников Брестской крепости перед Родиной и в ознаменование 20-летия победы советского народа в период Великой Отечественной войне 1941 - 1945 гг., присвоить Брестской крепости почетное звание «Крепость-Герой» с вручением ордена Ленина и медали «Золотая Звезда».</a:t>
            </a:r>
          </a:p>
          <a:p>
            <a:pPr algn="r"/>
            <a:r>
              <a:rPr lang="ru-RU" sz="1200">
                <a:latin typeface="Times New Roman" pitchFamily="18" charset="0"/>
                <a:cs typeface="Times New Roman" pitchFamily="18" charset="0"/>
              </a:rPr>
              <a:t>Москва, Кремль.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8 мая 1965 г.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Председатель Президиума Верховного Совета СССР 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А. Микоян.</a:t>
            </a:r>
          </a:p>
          <a:p>
            <a:pPr algn="r"/>
            <a:r>
              <a:rPr lang="ru-RU" sz="1200">
                <a:latin typeface="Times New Roman" pitchFamily="18" charset="0"/>
                <a:cs typeface="Times New Roman" pitchFamily="18" charset="0"/>
              </a:rPr>
              <a:t>Секретарь Президиума Верховного Совета СССР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М. Георгадзе.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42" name="Picture 70" descr="C:\Documents and Settings\Admin\Рабочий стол\городо\Брестская крепость\20101007-ruscinema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75" y="515938"/>
            <a:ext cx="3671888" cy="2376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28741" name="Picture 69" descr="C:\Documents and Settings\Admin\Рабочий стол\городо\Брестская крепость\3bre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875" y="3292475"/>
            <a:ext cx="3671888" cy="2570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-14288" y="4879975"/>
          <a:ext cx="4572001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CorelDRAW" r:id="rId5" imgW="4836240" imgH="2093040" progId="">
                  <p:embed/>
                </p:oleObj>
              </mc:Choice>
              <mc:Fallback>
                <p:oleObj name="CorelDRAW" r:id="rId5" imgW="4836240" imgH="2093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4879975"/>
                        <a:ext cx="4572001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3" descr="C:\Documents and Settings\Admin\Рабочий стол\brestkrep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67288" y="3722688"/>
            <a:ext cx="3776662" cy="2787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285720" y="0"/>
            <a:ext cx="338804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Лик войны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28740" name="Picture 68" descr="C:\Documents and Settings\Admin\Рабочий стол\городо\Брестская крепость\1249891292_12326-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0638" y="442913"/>
            <a:ext cx="3624262" cy="23383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0" name="5-конечная звезда 9"/>
          <p:cNvSpPr/>
          <p:nvPr/>
        </p:nvSpPr>
        <p:spPr>
          <a:xfrm>
            <a:off x="4099366" y="4643446"/>
            <a:ext cx="792088" cy="720080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70" name="TextBox 11"/>
          <p:cNvSpPr txBox="1">
            <a:spLocks noChangeArrowheads="1"/>
          </p:cNvSpPr>
          <p:nvPr/>
        </p:nvSpPr>
        <p:spPr bwMode="auto">
          <a:xfrm>
            <a:off x="3786188" y="2865438"/>
            <a:ext cx="50720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В 4 часа утра 22 июня 1941 года на крепость обрушился бомбовый удар. Героическая оборона продолжалась до 20-х чисел июля 1941 года.</a:t>
            </a:r>
          </a:p>
        </p:txBody>
      </p:sp>
      <p:sp>
        <p:nvSpPr>
          <p:cNvPr id="13" name="5-конечная звезда 12"/>
          <p:cNvSpPr/>
          <p:nvPr/>
        </p:nvSpPr>
        <p:spPr>
          <a:xfrm>
            <a:off x="4196522" y="1357298"/>
            <a:ext cx="792088" cy="720080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98425" y="836613"/>
          <a:ext cx="9045575" cy="432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CorelDRAW" r:id="rId3" imgW="4836600" imgH="2310120" progId="">
                  <p:embed/>
                </p:oleObj>
              </mc:Choice>
              <mc:Fallback>
                <p:oleObj name="CorelDRAW" r:id="rId3" imgW="4836600" imgH="23101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" y="836613"/>
                        <a:ext cx="9045575" cy="432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0" y="4879975"/>
          <a:ext cx="4572000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CorelDRAW" r:id="rId5" imgW="4836240" imgH="2093040" progId="">
                  <p:embed/>
                </p:oleObj>
              </mc:Choice>
              <mc:Fallback>
                <p:oleObj name="CorelDRAW" r:id="rId5" imgW="4836240" imgH="20930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879975"/>
                        <a:ext cx="4572000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5-конечная звезда 12"/>
          <p:cNvSpPr/>
          <p:nvPr/>
        </p:nvSpPr>
        <p:spPr>
          <a:xfrm>
            <a:off x="1691680" y="2636912"/>
            <a:ext cx="497216" cy="426949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TextBox 13">
            <a:hlinkClick r:id="rId7" action="ppaction://hlinksldjump"/>
          </p:cNvPr>
          <p:cNvSpPr txBox="1"/>
          <p:nvPr/>
        </p:nvSpPr>
        <p:spPr>
          <a:xfrm>
            <a:off x="2124075" y="2654300"/>
            <a:ext cx="1439863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Москва</a:t>
            </a:r>
          </a:p>
        </p:txBody>
      </p:sp>
      <p:sp>
        <p:nvSpPr>
          <p:cNvPr id="16" name="TextBox 15">
            <a:hlinkClick r:id="rId8" action="ppaction://hlinksldjump"/>
          </p:cNvPr>
          <p:cNvSpPr txBox="1"/>
          <p:nvPr/>
        </p:nvSpPr>
        <p:spPr>
          <a:xfrm>
            <a:off x="1770063" y="2160588"/>
            <a:ext cx="1800225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Ленинград</a:t>
            </a:r>
          </a:p>
        </p:txBody>
      </p:sp>
      <p:sp>
        <p:nvSpPr>
          <p:cNvPr id="17" name="TextBox 16">
            <a:hlinkClick r:id="rId9" action="ppaction://hlinksldjump"/>
          </p:cNvPr>
          <p:cNvSpPr txBox="1"/>
          <p:nvPr/>
        </p:nvSpPr>
        <p:spPr>
          <a:xfrm>
            <a:off x="1116013" y="3455988"/>
            <a:ext cx="1289050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Минск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92275" y="231775"/>
            <a:ext cx="5759450" cy="1311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ГОРОДА ВОИНСКОЙ СЛАВЫ</a:t>
            </a:r>
          </a:p>
        </p:txBody>
      </p:sp>
      <p:sp>
        <p:nvSpPr>
          <p:cNvPr id="19" name="5-конечная звезда 18"/>
          <p:cNvSpPr/>
          <p:nvPr/>
        </p:nvSpPr>
        <p:spPr>
          <a:xfrm>
            <a:off x="1364224" y="2104233"/>
            <a:ext cx="497216" cy="426949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683568" y="3434099"/>
            <a:ext cx="497216" cy="426949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TextBox 20">
            <a:hlinkClick r:id="rId10" action="ppaction://hlinksldjump"/>
          </p:cNvPr>
          <p:cNvSpPr txBox="1"/>
          <p:nvPr/>
        </p:nvSpPr>
        <p:spPr>
          <a:xfrm>
            <a:off x="3643313" y="4714875"/>
            <a:ext cx="1079500" cy="477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Керчь</a:t>
            </a:r>
          </a:p>
        </p:txBody>
      </p:sp>
      <p:sp>
        <p:nvSpPr>
          <p:cNvPr id="22" name="TextBox 21">
            <a:hlinkClick r:id="rId11" action="ppaction://hlinksldjump"/>
          </p:cNvPr>
          <p:cNvSpPr txBox="1"/>
          <p:nvPr/>
        </p:nvSpPr>
        <p:spPr>
          <a:xfrm>
            <a:off x="3787775" y="2852738"/>
            <a:ext cx="1792288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Волгоград</a:t>
            </a:r>
          </a:p>
        </p:txBody>
      </p:sp>
      <p:sp>
        <p:nvSpPr>
          <p:cNvPr id="23" name="TextBox 22">
            <a:hlinkClick r:id="rId12" action="ppaction://hlinksldjump"/>
          </p:cNvPr>
          <p:cNvSpPr txBox="1"/>
          <p:nvPr/>
        </p:nvSpPr>
        <p:spPr>
          <a:xfrm>
            <a:off x="1547813" y="3068638"/>
            <a:ext cx="10636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Киев</a:t>
            </a:r>
          </a:p>
        </p:txBody>
      </p:sp>
      <p:sp>
        <p:nvSpPr>
          <p:cNvPr id="24" name="TextBox 23">
            <a:hlinkClick r:id="rId13" action="ppaction://hlinksldjump"/>
          </p:cNvPr>
          <p:cNvSpPr txBox="1"/>
          <p:nvPr/>
        </p:nvSpPr>
        <p:spPr>
          <a:xfrm>
            <a:off x="2214563" y="4071938"/>
            <a:ext cx="12795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Одесса</a:t>
            </a:r>
          </a:p>
        </p:txBody>
      </p:sp>
      <p:sp>
        <p:nvSpPr>
          <p:cNvPr id="25" name="TextBox 24">
            <a:hlinkClick r:id="rId14" action="ppaction://hlinksldjump"/>
          </p:cNvPr>
          <p:cNvSpPr txBox="1"/>
          <p:nvPr/>
        </p:nvSpPr>
        <p:spPr>
          <a:xfrm>
            <a:off x="3708400" y="4032250"/>
            <a:ext cx="2087563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Севастополь</a:t>
            </a:r>
          </a:p>
        </p:txBody>
      </p:sp>
      <p:sp>
        <p:nvSpPr>
          <p:cNvPr id="26" name="TextBox 25">
            <a:hlinkClick r:id="rId15" action="ppaction://hlinksldjump"/>
          </p:cNvPr>
          <p:cNvSpPr txBox="1"/>
          <p:nvPr/>
        </p:nvSpPr>
        <p:spPr>
          <a:xfrm>
            <a:off x="3402013" y="3573463"/>
            <a:ext cx="2376487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Новороссийск</a:t>
            </a:r>
          </a:p>
        </p:txBody>
      </p:sp>
      <p:sp>
        <p:nvSpPr>
          <p:cNvPr id="27" name="TextBox 26">
            <a:hlinkClick r:id="rId16" action="ppaction://hlinksldjump"/>
          </p:cNvPr>
          <p:cNvSpPr txBox="1"/>
          <p:nvPr/>
        </p:nvSpPr>
        <p:spPr>
          <a:xfrm>
            <a:off x="2865438" y="3141663"/>
            <a:ext cx="896937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Тула</a:t>
            </a:r>
          </a:p>
        </p:txBody>
      </p:sp>
      <p:sp>
        <p:nvSpPr>
          <p:cNvPr id="28" name="TextBox 27">
            <a:hlinkClick r:id="rId17" action="ppaction://hlinksldjump"/>
          </p:cNvPr>
          <p:cNvSpPr txBox="1"/>
          <p:nvPr/>
        </p:nvSpPr>
        <p:spPr>
          <a:xfrm>
            <a:off x="5924550" y="3386138"/>
            <a:ext cx="1792288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Мурманск</a:t>
            </a:r>
          </a:p>
        </p:txBody>
      </p:sp>
      <p:sp>
        <p:nvSpPr>
          <p:cNvPr id="29" name="TextBox 28">
            <a:hlinkClick r:id="rId18" action="ppaction://hlinksldjump"/>
          </p:cNvPr>
          <p:cNvSpPr txBox="1"/>
          <p:nvPr/>
        </p:nvSpPr>
        <p:spPr>
          <a:xfrm>
            <a:off x="4125913" y="2325688"/>
            <a:ext cx="1792287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Смоленск</a:t>
            </a:r>
          </a:p>
        </p:txBody>
      </p:sp>
      <p:sp>
        <p:nvSpPr>
          <p:cNvPr id="30" name="TextBox 29">
            <a:hlinkClick r:id="rId8" action="ppaction://hlinksldjump"/>
          </p:cNvPr>
          <p:cNvSpPr txBox="1"/>
          <p:nvPr/>
        </p:nvSpPr>
        <p:spPr>
          <a:xfrm>
            <a:off x="649288" y="2636838"/>
            <a:ext cx="10636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Брест</a:t>
            </a:r>
          </a:p>
        </p:txBody>
      </p:sp>
      <p:sp>
        <p:nvSpPr>
          <p:cNvPr id="31" name="5-конечная звезда 30"/>
          <p:cNvSpPr/>
          <p:nvPr/>
        </p:nvSpPr>
        <p:spPr>
          <a:xfrm>
            <a:off x="251520" y="2564904"/>
            <a:ext cx="497216" cy="426949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5-конечная звезда 31"/>
          <p:cNvSpPr/>
          <p:nvPr/>
        </p:nvSpPr>
        <p:spPr>
          <a:xfrm>
            <a:off x="1115616" y="3023464"/>
            <a:ext cx="497216" cy="426949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5-конечная звезда 32"/>
          <p:cNvSpPr/>
          <p:nvPr/>
        </p:nvSpPr>
        <p:spPr>
          <a:xfrm>
            <a:off x="2399550" y="3179068"/>
            <a:ext cx="497216" cy="426949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5-конечная звезда 33"/>
          <p:cNvSpPr/>
          <p:nvPr/>
        </p:nvSpPr>
        <p:spPr>
          <a:xfrm>
            <a:off x="1682536" y="3991185"/>
            <a:ext cx="497216" cy="426949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5-конечная звезда 34"/>
          <p:cNvSpPr/>
          <p:nvPr/>
        </p:nvSpPr>
        <p:spPr>
          <a:xfrm>
            <a:off x="3135260" y="4514219"/>
            <a:ext cx="497216" cy="426949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5-конечная звезда 35"/>
          <p:cNvSpPr/>
          <p:nvPr/>
        </p:nvSpPr>
        <p:spPr>
          <a:xfrm>
            <a:off x="3291732" y="3991184"/>
            <a:ext cx="497216" cy="426949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5-конечная звезда 36"/>
          <p:cNvSpPr/>
          <p:nvPr/>
        </p:nvSpPr>
        <p:spPr>
          <a:xfrm>
            <a:off x="2994258" y="3506107"/>
            <a:ext cx="497216" cy="426949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5-конечная звезда 37"/>
          <p:cNvSpPr/>
          <p:nvPr/>
        </p:nvSpPr>
        <p:spPr>
          <a:xfrm>
            <a:off x="5529812" y="3400196"/>
            <a:ext cx="497216" cy="426949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5-конечная звезда 38"/>
          <p:cNvSpPr/>
          <p:nvPr/>
        </p:nvSpPr>
        <p:spPr>
          <a:xfrm>
            <a:off x="3761624" y="2316195"/>
            <a:ext cx="497216" cy="426949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5-конечная звезда 39"/>
          <p:cNvSpPr/>
          <p:nvPr/>
        </p:nvSpPr>
        <p:spPr>
          <a:xfrm>
            <a:off x="3363848" y="2829895"/>
            <a:ext cx="497216" cy="426949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Рисунок 4" descr="ppa.1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2571750"/>
            <a:ext cx="35433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Рисунок 5" descr="s78675677.jpg"/>
          <p:cNvPicPr>
            <a:picLocks noChangeAspect="1"/>
          </p:cNvPicPr>
          <p:nvPr/>
        </p:nvPicPr>
        <p:blipFill>
          <a:blip r:embed="rId4"/>
          <a:srcRect b="6250"/>
          <a:stretch>
            <a:fillRect/>
          </a:stretch>
        </p:blipFill>
        <p:spPr bwMode="auto">
          <a:xfrm>
            <a:off x="0" y="0"/>
            <a:ext cx="487680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Box 6"/>
          <p:cNvSpPr txBox="1">
            <a:spLocks noChangeArrowheads="1"/>
          </p:cNvSpPr>
          <p:nvPr/>
        </p:nvSpPr>
        <p:spPr bwMode="auto">
          <a:xfrm>
            <a:off x="5072063" y="500063"/>
            <a:ext cx="35274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Город-герой</a:t>
            </a:r>
          </a:p>
          <a:p>
            <a:pPr algn="ctr"/>
            <a:r>
              <a:rPr lang="ru-RU" sz="4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Брест</a:t>
            </a: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0" y="4500563"/>
          <a:ext cx="4572000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1" name="CorelDRAW" r:id="rId5" imgW="4836240" imgH="2093040" progId="">
                  <p:embed/>
                </p:oleObj>
              </mc:Choice>
              <mc:Fallback>
                <p:oleObj name="CorelDRAW" r:id="rId5" imgW="4836240" imgH="2093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00563"/>
                        <a:ext cx="4572000" cy="196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24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7805738" y="215900"/>
          <a:ext cx="869950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CorelDRAW" r:id="rId3" imgW="2309400" imgH="4506840" progId="">
                  <p:embed/>
                </p:oleObj>
              </mc:Choice>
              <mc:Fallback>
                <p:oleObj name="CorelDRAW" r:id="rId3" imgW="2309400" imgH="45068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5738" y="215900"/>
                        <a:ext cx="869950" cy="170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530225" y="207963"/>
          <a:ext cx="946150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CorelDRAW" r:id="rId5" imgW="3381480" imgH="6872400" progId="">
                  <p:embed/>
                </p:oleObj>
              </mc:Choice>
              <mc:Fallback>
                <p:oleObj name="CorelDRAW" r:id="rId5" imgW="3381480" imgH="68724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207963"/>
                        <a:ext cx="946150" cy="192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-14288" y="4879975"/>
          <a:ext cx="4572001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CorelDRAW" r:id="rId7" imgW="4836240" imgH="2093040" progId="">
                  <p:embed/>
                </p:oleObj>
              </mc:Choice>
              <mc:Fallback>
                <p:oleObj name="CorelDRAW" r:id="rId7" imgW="4836240" imgH="209304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4879975"/>
                        <a:ext cx="4572001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971550" y="1516063"/>
            <a:ext cx="7200900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 ПРЕЗИДИУМА ВЕРХОВНОГО СОВЕТА СССР</a:t>
            </a:r>
            <a:b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ПРИСВОЕНИИ ГОРОДУ МОСКВЕ </a:t>
            </a:r>
            <a:b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ПОЧЁТНОГО ЗВАНИЯ «ГОРОД-ГЕРОЙ»</a:t>
            </a:r>
          </a:p>
          <a:p>
            <a:pPr algn="ctr">
              <a:spcBef>
                <a:spcPct val="50000"/>
              </a:spcBef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За выдающиеся заслуги перед Родиной, массовый героизм, мужество и стойкость, проявленные трудящимися столицы Союза Советских Социалистических Республик города Москвы в борьбе с немецко-фашистскими захватчиками, и в ознаменовании 20-летия победы советского народа в Великой Отечественной войне 1941-1945 гг. </a:t>
            </a:r>
            <a:br>
              <a:rPr lang="ru-RU" sz="1600" b="1"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latin typeface="Times New Roman" pitchFamily="18" charset="0"/>
                <a:cs typeface="Times New Roman" pitchFamily="18" charset="0"/>
              </a:rPr>
              <a:t>присвоить городу Москве почетное звание «Город-Герой» с вручением ордена Ленина и медали «Золотая Звезда». </a:t>
            </a:r>
          </a:p>
          <a:p>
            <a:pPr algn="r">
              <a:spcBef>
                <a:spcPct val="50000"/>
              </a:spcBef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Москва, Кремль.</a:t>
            </a:r>
            <a:b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 мая 1965 г.</a:t>
            </a:r>
            <a:b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Председатель Президиума Верховного Совета СССР </a:t>
            </a:r>
            <a:b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А. Микоян.</a:t>
            </a:r>
            <a:b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Секретарь Президиума Верховного Совета СССР</a:t>
            </a:r>
            <a:b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М. Георгадзе.</a:t>
            </a:r>
          </a:p>
          <a:p>
            <a:pPr algn="r">
              <a:spcBef>
                <a:spcPct val="50000"/>
              </a:spcBef>
            </a:pP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563" y="269875"/>
            <a:ext cx="4699000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– герой Москва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8143875" y="6500813"/>
            <a:ext cx="785813" cy="285750"/>
          </a:xfrm>
          <a:prstGeom prst="actionButtonBlank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с. 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6057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7" name="Picture 31" descr="C:\Documents and Settings\Admin\Рабочий стол\городо\Битва под Москвой\2010_05_10_1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4365625"/>
            <a:ext cx="3392488" cy="215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80000"/>
              </a:srgbClr>
            </a:outerShdw>
          </a:effectLst>
          <a:extLst/>
        </p:spPr>
      </p:pic>
      <p:pic>
        <p:nvPicPr>
          <p:cNvPr id="4125" name="Picture 29" descr="C:\Documents and Settings\Admin\Рабочий стол\городо\Битва под Москвой\moskva-41-g-ritie_individualinih_okopov._moskovskaa_bitva._1941_g..jpg"/>
          <p:cNvPicPr>
            <a:picLocks noChangeAspect="1" noChangeArrowheads="1"/>
          </p:cNvPicPr>
          <p:nvPr/>
        </p:nvPicPr>
        <p:blipFill rotWithShape="1">
          <a:blip r:embed="rId4"/>
          <a:srcRect l="2307" t="2038" r="2089"/>
          <a:stretch/>
        </p:blipFill>
        <p:spPr bwMode="auto">
          <a:xfrm>
            <a:off x="339725" y="908050"/>
            <a:ext cx="3035300" cy="44656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80000"/>
              </a:srgbClr>
            </a:outerShdw>
          </a:effectLst>
          <a:extLst/>
        </p:spPr>
      </p:pic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-14288" y="4879975"/>
          <a:ext cx="4572001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CorelDRAW" r:id="rId5" imgW="4836240" imgH="2093040" progId="">
                  <p:embed/>
                </p:oleObj>
              </mc:Choice>
              <mc:Fallback>
                <p:oleObj name="CorelDRAW" r:id="rId5" imgW="4836240" imgH="2093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4879975"/>
                        <a:ext cx="4572001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2844" y="0"/>
            <a:ext cx="338804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Лик войны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  <p:pic>
        <p:nvPicPr>
          <p:cNvPr id="4126" name="Picture 30" descr="C:\Documents and Settings\Admin\Рабочий стол\городо\Битва под Москвой\b5532.JPG"/>
          <p:cNvPicPr>
            <a:picLocks noChangeAspect="1" noChangeArrowheads="1"/>
          </p:cNvPicPr>
          <p:nvPr/>
        </p:nvPicPr>
        <p:blipFill rotWithShape="1">
          <a:blip r:embed="rId7"/>
          <a:srcRect t="3325" r="2000" b="2386"/>
          <a:stretch/>
        </p:blipFill>
        <p:spPr bwMode="auto">
          <a:xfrm>
            <a:off x="4211638" y="298450"/>
            <a:ext cx="3033712" cy="2160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80000"/>
              </a:srgbClr>
            </a:outerShdw>
          </a:effectLst>
          <a:extLst/>
        </p:spPr>
      </p:pic>
      <p:pic>
        <p:nvPicPr>
          <p:cNvPr id="4124" name="Picture 28" descr="C:\Documents and Settings\Admin\Рабочий стол\городо\Битва под Москвой\voin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70525" y="2060575"/>
            <a:ext cx="3357563" cy="2160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80000"/>
              </a:srgbClr>
            </a:outerShdw>
          </a:effectLst>
          <a:extLst/>
        </p:spPr>
      </p:pic>
      <p:sp>
        <p:nvSpPr>
          <p:cNvPr id="22539" name="TextBox 1"/>
          <p:cNvSpPr txBox="1">
            <a:spLocks noChangeArrowheads="1"/>
          </p:cNvSpPr>
          <p:nvPr/>
        </p:nvSpPr>
        <p:spPr bwMode="auto">
          <a:xfrm>
            <a:off x="3482975" y="2924175"/>
            <a:ext cx="1871663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Сражение под Москвой продолжалось около семи месяцев – </a:t>
            </a: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с 30 сентября 1941 года по 20 апреля 1942 года.</a:t>
            </a:r>
          </a:p>
        </p:txBody>
      </p:sp>
      <p:sp>
        <p:nvSpPr>
          <p:cNvPr id="12" name="5-конечная звезда 11"/>
          <p:cNvSpPr/>
          <p:nvPr/>
        </p:nvSpPr>
        <p:spPr>
          <a:xfrm>
            <a:off x="7603660" y="836712"/>
            <a:ext cx="792088" cy="720080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firstslide" highlightClick="1"/>
          </p:cNvPr>
          <p:cNvSpPr/>
          <p:nvPr/>
        </p:nvSpPr>
        <p:spPr>
          <a:xfrm>
            <a:off x="8143875" y="6510338"/>
            <a:ext cx="785813" cy="285750"/>
          </a:xfrm>
          <a:prstGeom prst="actionButtonForwardNex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-14288" y="4879975"/>
          <a:ext cx="4572001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7" name="CorelDRAW" r:id="rId3" imgW="4836240" imgH="2093040" progId="">
                  <p:embed/>
                </p:oleObj>
              </mc:Choice>
              <mc:Fallback>
                <p:oleObj name="CorelDRAW" r:id="rId3" imgW="4836240" imgH="2093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4879975"/>
                        <a:ext cx="4572001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4282" y="214290"/>
            <a:ext cx="338804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Лик войны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8072462" y="214290"/>
            <a:ext cx="792088" cy="720080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firstslide" highlightClick="1"/>
          </p:cNvPr>
          <p:cNvSpPr/>
          <p:nvPr/>
        </p:nvSpPr>
        <p:spPr>
          <a:xfrm>
            <a:off x="8143875" y="6510338"/>
            <a:ext cx="785813" cy="285750"/>
          </a:xfrm>
          <a:prstGeom prst="actionButtonForwardNex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4043" name="Рисунок 13" descr="017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1143000"/>
            <a:ext cx="466248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4" name="Прямоугольник 14"/>
          <p:cNvSpPr>
            <a:spLocks noChangeArrowheads="1"/>
          </p:cNvSpPr>
          <p:nvPr/>
        </p:nvSpPr>
        <p:spPr bwMode="auto">
          <a:xfrm>
            <a:off x="5072063" y="3857625"/>
            <a:ext cx="38576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FFCC"/>
                </a:solidFill>
              </a:rPr>
              <a:t>Гитлеровское командование поставило задачу: овладеть Москвой к 16 октября 1941 г. В наступлении участвовали 75 вражеских дивизий, почти половина всех вооруженных сил противника.</a:t>
            </a:r>
            <a:endParaRPr lang="ru-RU">
              <a:solidFill>
                <a:srgbClr val="FFFFCC"/>
              </a:solidFill>
            </a:endParaRPr>
          </a:p>
        </p:txBody>
      </p:sp>
      <p:sp>
        <p:nvSpPr>
          <p:cNvPr id="44045" name="Прямоугольник 16"/>
          <p:cNvSpPr>
            <a:spLocks noChangeArrowheads="1"/>
          </p:cNvSpPr>
          <p:nvPr/>
        </p:nvSpPr>
        <p:spPr bwMode="auto">
          <a:xfrm>
            <a:off x="5072063" y="1071563"/>
            <a:ext cx="4071937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</a:rPr>
              <a:t>30 сентября 1941 г. фашистские генералы отдали приказ о наступлении на Москву. План своего наступления фашисты назвали «Тайфун». Тайфун — сильный ветер, ураган, сметающий все на своем пути. Вот таким ураганом мечтали фашисты ворваться в Москву.</a:t>
            </a:r>
            <a:endParaRPr lang="ru-RU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-12700" y="4876800"/>
          <a:ext cx="4572000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" name="CorelDRAW" r:id="rId3" imgW="4836240" imgH="2093040" progId="">
                  <p:embed/>
                </p:oleObj>
              </mc:Choice>
              <mc:Fallback>
                <p:oleObj name="CorelDRAW" r:id="rId3" imgW="4836240" imgH="2093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700" y="4876800"/>
                        <a:ext cx="4572000" cy="196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285728"/>
            <a:ext cx="4143372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kern="1200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Лик войны</a:t>
            </a:r>
            <a:br>
              <a:rPr lang="ru-RU" b="1" kern="1200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endParaRPr lang="ru-RU" kern="1200" dirty="0"/>
          </a:p>
        </p:txBody>
      </p:sp>
      <p:pic>
        <p:nvPicPr>
          <p:cNvPr id="41988" name="Рисунок 8" descr="018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1285875"/>
            <a:ext cx="43021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Прямоугольник 9"/>
          <p:cNvSpPr>
            <a:spLocks noChangeArrowheads="1"/>
          </p:cNvSpPr>
          <p:nvPr/>
        </p:nvSpPr>
        <p:spPr bwMode="auto">
          <a:xfrm>
            <a:off x="5143500" y="1285875"/>
            <a:ext cx="371475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</a:rPr>
              <a:t>Было трудно. Очень трудно. У немцев к началу битвы было танков 1700 — у нас 990, самолетов 1390 — у нас 677, орудий и минометов 14000 — у нас 7600. Но фашисты не смогли прорваться к Москве ни с юга, ни с севера.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-14288" y="4879975"/>
          <a:ext cx="4572001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5" name="CorelDRAW" r:id="rId3" imgW="4836240" imgH="2093040" progId="">
                  <p:embed/>
                </p:oleObj>
              </mc:Choice>
              <mc:Fallback>
                <p:oleObj name="CorelDRAW" r:id="rId3" imgW="4836240" imgH="209304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4879975"/>
                        <a:ext cx="4572001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14563" y="269875"/>
            <a:ext cx="4699000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– герой Москва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  <p:pic>
        <p:nvPicPr>
          <p:cNvPr id="43017" name="Рисунок 11" descr="0_e397_ae385fcb_X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1071563"/>
            <a:ext cx="442912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3"/>
          <p:cNvSpPr txBox="1">
            <a:spLocks/>
          </p:cNvSpPr>
          <p:nvPr/>
        </p:nvSpPr>
        <p:spPr>
          <a:xfrm>
            <a:off x="5214938" y="2786063"/>
            <a:ext cx="3186112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Город-герой с 8 мая 1965.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0700" y="269875"/>
            <a:ext cx="5543550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– герой Ленинград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-14288" y="4879975"/>
          <a:ext cx="4572001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CorelDRAW" r:id="rId3" imgW="4836240" imgH="2093040" progId="">
                  <p:embed/>
                </p:oleObj>
              </mc:Choice>
              <mc:Fallback>
                <p:oleObj name="CorelDRAW" r:id="rId3" imgW="4836240" imgH="2093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4879975"/>
                        <a:ext cx="4572001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530225" y="207963"/>
          <a:ext cx="946150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CorelDRAW" r:id="rId5" imgW="3381480" imgH="6872400" progId="">
                  <p:embed/>
                </p:oleObj>
              </mc:Choice>
              <mc:Fallback>
                <p:oleObj name="CorelDRAW" r:id="rId5" imgW="3381480" imgH="68724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207963"/>
                        <a:ext cx="946150" cy="192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7805738" y="215900"/>
          <a:ext cx="869950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CorelDRAW" r:id="rId7" imgW="2309400" imgH="4506840" progId="">
                  <p:embed/>
                </p:oleObj>
              </mc:Choice>
              <mc:Fallback>
                <p:oleObj name="CorelDRAW" r:id="rId7" imgW="2309400" imgH="450684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5738" y="215900"/>
                        <a:ext cx="869950" cy="170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Text Box 3"/>
          <p:cNvSpPr txBox="1">
            <a:spLocks noChangeArrowheads="1"/>
          </p:cNvSpPr>
          <p:nvPr/>
        </p:nvSpPr>
        <p:spPr bwMode="auto">
          <a:xfrm>
            <a:off x="971550" y="1557338"/>
            <a:ext cx="7200900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 ПРЕЗИДИУМА ВЕРХОВНОГО СОВЕТА СССР</a:t>
            </a:r>
            <a:b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ВРУЧЕНИИ ГОРОДУ-ГЕРОЮ ЛЕНИНГРАДУ</a:t>
            </a:r>
          </a:p>
          <a:p>
            <a:pPr algn="ctr"/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МЕДАЛИ "ЗОЛОТАЯ ЗВЕЗДА"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За выдающиеся заслуги перед Родиной, мужество и героизм, проявленные трудящимися города Ленинграда в борьбе с немецко-фашистскими захватчиками в тяжелых условиях длительной вражеской блокады,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 и в ознаменование 20-летия победы советского народа в Великой Отечественной войне 1941-1945 гг. вручить городу-герою Ленинграду, 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ранее награжденному за эти заслуги орденом Ленина, 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медаль «Золотая Звезда».</a:t>
            </a:r>
          </a:p>
          <a:p>
            <a:pPr algn="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Москва, Кремль.</a:t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8 мая 1965 г.</a:t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Председатель Президиума Верховного Совета СССР </a:t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А. Микоян.</a:t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Секретарь Президиума Верховного Совета СССР</a:t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М. Георгадзе.</a:t>
            </a:r>
          </a:p>
          <a:p>
            <a:pPr>
              <a:spcBef>
                <a:spcPct val="50000"/>
              </a:spcBef>
            </a:pP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513</Words>
  <Application>Microsoft Office PowerPoint</Application>
  <PresentationFormat>Экран (4:3)</PresentationFormat>
  <Paragraphs>119</Paragraphs>
  <Slides>31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Лик войны </vt:lpstr>
      <vt:lpstr>Презентация PowerPoint</vt:lpstr>
      <vt:lpstr>Презентация PowerPoint</vt:lpstr>
      <vt:lpstr>Огромный героизм и стойкость ленинградцев проявились во время Великой Отечественной войны. Почти 900 дней и ночей в условиях полной блокады города жители не только удержали город, но и оказали огромную помощь фронту. В результате встречного наступления Ленинградского и Волховского фронтов 18 января 1943 года блокадное кольцо было прорвано, но только 27 января 1944 года блокада города была полностью снята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uzer</dc:creator>
  <cp:lastModifiedBy>1</cp:lastModifiedBy>
  <cp:revision>35</cp:revision>
  <dcterms:created xsi:type="dcterms:W3CDTF">2012-05-10T07:32:40Z</dcterms:created>
  <dcterms:modified xsi:type="dcterms:W3CDTF">2015-02-28T22:03:42Z</dcterms:modified>
</cp:coreProperties>
</file>