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76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7F65DF5-268A-4E24-B66B-39444EAE1066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F8BC7CE-D58B-445C-AAF0-CF40E33667B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2872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65DF5-268A-4E24-B66B-39444EAE1066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BC7CE-D58B-445C-AAF0-CF40E33667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041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65DF5-268A-4E24-B66B-39444EAE1066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BC7CE-D58B-445C-AAF0-CF40E33667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750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65DF5-268A-4E24-B66B-39444EAE1066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BC7CE-D58B-445C-AAF0-CF40E33667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032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65DF5-268A-4E24-B66B-39444EAE1066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BC7CE-D58B-445C-AAF0-CF40E33667B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6703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65DF5-268A-4E24-B66B-39444EAE1066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BC7CE-D58B-445C-AAF0-CF40E33667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415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65DF5-268A-4E24-B66B-39444EAE1066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BC7CE-D58B-445C-AAF0-CF40E33667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592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65DF5-268A-4E24-B66B-39444EAE1066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BC7CE-D58B-445C-AAF0-CF40E33667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297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65DF5-268A-4E24-B66B-39444EAE1066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BC7CE-D58B-445C-AAF0-CF40E33667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4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65DF5-268A-4E24-B66B-39444EAE1066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BC7CE-D58B-445C-AAF0-CF40E33667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79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65DF5-268A-4E24-B66B-39444EAE1066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BC7CE-D58B-445C-AAF0-CF40E33667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719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37F65DF5-268A-4E24-B66B-39444EAE1066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BF8BC7CE-D58B-445C-AAF0-CF40E33667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686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19872" y="534962"/>
            <a:ext cx="5328592" cy="2750021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accent2">
                    <a:lumMod val="75000"/>
                  </a:schemeClr>
                </a:solidFill>
              </a:rPr>
              <a:t>Медали Великой Отечественной войны</a:t>
            </a:r>
            <a:endParaRPr lang="ru-RU" sz="4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376864" cy="1752600"/>
          </a:xfrm>
        </p:spPr>
        <p:txBody>
          <a:bodyPr>
            <a:normAutofit fontScale="92500"/>
          </a:bodyPr>
          <a:lstStyle/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Выполнил: </a:t>
            </a:r>
            <a:r>
              <a:rPr lang="ru-RU" sz="2400" dirty="0" err="1" smtClean="0">
                <a:solidFill>
                  <a:schemeClr val="accent2">
                    <a:lumMod val="75000"/>
                  </a:schemeClr>
                </a:solidFill>
              </a:rPr>
              <a:t>Афонин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 Владимир Иванович, педагог дополнительного образования муниципального бюджетного учреждения дополнительного образования «Центр внешкольной работы» </a:t>
            </a:r>
          </a:p>
          <a:p>
            <a:r>
              <a:rPr lang="ru-RU" sz="2400" dirty="0" err="1" smtClean="0">
                <a:solidFill>
                  <a:schemeClr val="accent2">
                    <a:lumMod val="75000"/>
                  </a:schemeClr>
                </a:solidFill>
              </a:rPr>
              <a:t>Изобильненского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 городского округа Ставропольского края</a:t>
            </a:r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Рисунок 3" descr="Сов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60648"/>
            <a:ext cx="2880320" cy="2880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27032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404664"/>
            <a:ext cx="8784976" cy="547260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332656"/>
            <a:ext cx="8424936" cy="6120680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22.jpg"/>
          <p:cNvPicPr>
            <a:picLocks noChangeAspect="1"/>
          </p:cNvPicPr>
          <p:nvPr/>
        </p:nvPicPr>
        <p:blipFill rotWithShape="1">
          <a:blip r:embed="rId2" cstate="print"/>
          <a:srcRect l="12903" t="4348" r="4839" b="5435"/>
          <a:stretch/>
        </p:blipFill>
        <p:spPr>
          <a:xfrm>
            <a:off x="323528" y="332656"/>
            <a:ext cx="8496944" cy="6192688"/>
          </a:xfrm>
          <a:prstGeom prst="rect">
            <a:avLst/>
          </a:prstGeom>
          <a:ln w="57150"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9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3" y="116632"/>
            <a:ext cx="2448271" cy="4032448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pic>
        <p:nvPicPr>
          <p:cNvPr id="3" name="Рисунок 2" descr="med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1800" y="116632"/>
            <a:ext cx="3816424" cy="3744416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5" name="Рисунок 4" descr="img68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32240" y="116632"/>
            <a:ext cx="2232248" cy="4032448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1763688" y="5013176"/>
            <a:ext cx="5400600" cy="584775"/>
          </a:xfrm>
          <a:prstGeom prst="rect">
            <a:avLst/>
          </a:prstGeom>
          <a:solidFill>
            <a:srgbClr val="FFC000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Monotype Corsiva" pitchFamily="66" charset="0"/>
              </a:rPr>
              <a:t>Медали учреждены 9.06.1945 года</a:t>
            </a:r>
            <a:endParaRPr lang="ru-RU" sz="3200" b="1" dirty="0">
              <a:latin typeface="Monotype Corsiva" pitchFamily="66" charset="0"/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bcc88f84a4763e89bc9b8fd6621413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260648"/>
            <a:ext cx="2880320" cy="4032448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5" name="Рисунок 4" descr="post-6703-1281973582,827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72200" y="260648"/>
            <a:ext cx="2592288" cy="4032448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6" name="Рисунок 5" descr="varschavalic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31840" y="260648"/>
            <a:ext cx="3096344" cy="4896544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1115616" y="5877272"/>
            <a:ext cx="7155744" cy="584775"/>
          </a:xfrm>
          <a:prstGeom prst="rect">
            <a:avLst/>
          </a:prstGeom>
          <a:solidFill>
            <a:srgbClr val="FFC000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Monotype Corsiva" pitchFamily="66" charset="0"/>
              </a:rPr>
              <a:t>Боевые медали учреждены 9 июня 1945 года</a:t>
            </a:r>
            <a:endParaRPr lang="ru-RU" sz="3200" b="1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116632"/>
            <a:ext cx="8928992" cy="66247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48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6632"/>
            <a:ext cx="9144000" cy="641096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43608" y="6309320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Monotype Corsiva" pitchFamily="66" charset="0"/>
              </a:rPr>
              <a:t>Учреждена 30.09.45 г.  Награждено  1800 тыс.человек.</a:t>
            </a:r>
            <a:endParaRPr lang="ru-RU" sz="24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116632"/>
            <a:ext cx="8928992" cy="66247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404664"/>
            <a:ext cx="8640960" cy="604867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518835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edal-Zolotaya-Zvezda-Geroya-SSS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233202"/>
            <a:ext cx="4104455" cy="36004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1691680" y="4151674"/>
            <a:ext cx="6192688" cy="1754326"/>
          </a:xfrm>
          <a:prstGeom prst="rect">
            <a:avLst/>
          </a:prstGeom>
          <a:solidFill>
            <a:srgbClr val="FFC000"/>
          </a:solidFill>
          <a:ln w="38100">
            <a:solidFill>
              <a:srgbClr val="C00000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Медаль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«Золотая Звезда»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36096" y="404664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Monotype Corsiva" pitchFamily="66" charset="0"/>
              </a:rPr>
              <a:t>Медаль  Золотая Звезда»</a:t>
            </a:r>
            <a:endParaRPr lang="ru-RU" sz="2000" b="1" dirty="0">
              <a:latin typeface="Monotype Corsiva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88024" y="1268760"/>
            <a:ext cx="4201791" cy="224676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Monotype Corsiva" pitchFamily="66" charset="0"/>
              </a:rPr>
              <a:t>Является знаком отличия лиц, удостоен-</a:t>
            </a:r>
          </a:p>
          <a:p>
            <a:r>
              <a:rPr lang="ru-RU" sz="2000" b="1" dirty="0" err="1">
                <a:latin typeface="Monotype Corsiva" pitchFamily="66" charset="0"/>
              </a:rPr>
              <a:t>н</a:t>
            </a:r>
            <a:r>
              <a:rPr lang="ru-RU" sz="2000" b="1" dirty="0" err="1" smtClean="0">
                <a:latin typeface="Monotype Corsiva" pitchFamily="66" charset="0"/>
              </a:rPr>
              <a:t>ых</a:t>
            </a:r>
            <a:r>
              <a:rPr lang="ru-RU" sz="2000" b="1" dirty="0" smtClean="0">
                <a:latin typeface="Monotype Corsiva" pitchFamily="66" charset="0"/>
              </a:rPr>
              <a:t> высшей  степени отличия СССР- </a:t>
            </a:r>
            <a:r>
              <a:rPr lang="ru-RU" sz="2000" b="1" dirty="0" err="1" smtClean="0">
                <a:latin typeface="Monotype Corsiva" pitchFamily="66" charset="0"/>
              </a:rPr>
              <a:t>зва</a:t>
            </a:r>
            <a:r>
              <a:rPr lang="ru-RU" sz="2000" b="1" dirty="0" smtClean="0">
                <a:latin typeface="Monotype Corsiva" pitchFamily="66" charset="0"/>
              </a:rPr>
              <a:t>-</a:t>
            </a:r>
          </a:p>
          <a:p>
            <a:r>
              <a:rPr lang="ru-RU" sz="2000" b="1" dirty="0" err="1">
                <a:latin typeface="Monotype Corsiva" pitchFamily="66" charset="0"/>
              </a:rPr>
              <a:t>н</a:t>
            </a:r>
            <a:r>
              <a:rPr lang="ru-RU" sz="2000" b="1" dirty="0" err="1" smtClean="0">
                <a:latin typeface="Monotype Corsiva" pitchFamily="66" charset="0"/>
              </a:rPr>
              <a:t>ия</a:t>
            </a:r>
            <a:r>
              <a:rPr lang="ru-RU" sz="2000" b="1" dirty="0" smtClean="0">
                <a:latin typeface="Monotype Corsiva" pitchFamily="66" charset="0"/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  <a:t>Героя Советского  Союза .</a:t>
            </a:r>
            <a:endParaRPr lang="ru-RU" sz="2000" b="1" dirty="0" smtClean="0">
              <a:latin typeface="Monotype Corsiva" pitchFamily="66" charset="0"/>
            </a:endParaRPr>
          </a:p>
          <a:p>
            <a:r>
              <a:rPr lang="ru-RU" sz="2000" b="1" dirty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  <a:t>Учреждена 16.10.1939 г.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  <a:t>Идея учреждения специальной медали</a:t>
            </a:r>
          </a:p>
          <a:p>
            <a:r>
              <a:rPr lang="ru-RU" sz="2000" b="1" dirty="0">
                <a:solidFill>
                  <a:srgbClr val="C00000"/>
                </a:solidFill>
                <a:latin typeface="Monotype Corsiva" pitchFamily="66" charset="0"/>
              </a:rPr>
              <a:t>п</a:t>
            </a:r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  <a:t>ринадлежит  Секретарю ЦК ВКП (б)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  <a:t>И.В. Сталину.</a:t>
            </a:r>
            <a:endParaRPr lang="ru-RU" sz="20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88980449_otvag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5" y="116632"/>
            <a:ext cx="4824536" cy="4680520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5076056" y="332656"/>
            <a:ext cx="381642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Медаль</a:t>
            </a:r>
          </a:p>
          <a:p>
            <a:pPr algn="ctr"/>
            <a:r>
              <a:rPr lang="ru-RU" sz="5400" b="0" cap="none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«За отвагу»</a:t>
            </a:r>
            <a:endParaRPr lang="ru-RU" sz="5400" b="0" cap="none" spc="0" dirty="0">
              <a:ln w="10160">
                <a:solidFill>
                  <a:schemeClr val="accent1"/>
                </a:solidFill>
                <a:prstDash val="solid"/>
              </a:ln>
              <a:solidFill>
                <a:srgbClr val="C00000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92080" y="3140968"/>
            <a:ext cx="3719288" cy="304698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Monotype Corsiva" pitchFamily="66" charset="0"/>
              </a:rPr>
              <a:t>Медаль «За отвагу»  была</a:t>
            </a:r>
          </a:p>
          <a:p>
            <a:r>
              <a:rPr lang="ru-RU" sz="2400" b="1" dirty="0" smtClean="0">
                <a:latin typeface="Monotype Corsiva" pitchFamily="66" charset="0"/>
              </a:rPr>
              <a:t>Учреждена Указом </a:t>
            </a:r>
            <a:r>
              <a:rPr lang="ru-RU" sz="2400" b="1" dirty="0" err="1" smtClean="0">
                <a:latin typeface="Monotype Corsiva" pitchFamily="66" charset="0"/>
              </a:rPr>
              <a:t>Прези</a:t>
            </a:r>
            <a:r>
              <a:rPr lang="ru-RU" sz="2400" b="1" dirty="0" smtClean="0">
                <a:latin typeface="Monotype Corsiva" pitchFamily="66" charset="0"/>
              </a:rPr>
              <a:t>-</a:t>
            </a:r>
          </a:p>
          <a:p>
            <a:r>
              <a:rPr lang="ru-RU" sz="2400" b="1" dirty="0" err="1">
                <a:latin typeface="Monotype Corsiva" pitchFamily="66" charset="0"/>
              </a:rPr>
              <a:t>д</a:t>
            </a:r>
            <a:r>
              <a:rPr lang="ru-RU" sz="2400" b="1" dirty="0" err="1" smtClean="0">
                <a:latin typeface="Monotype Corsiva" pitchFamily="66" charset="0"/>
              </a:rPr>
              <a:t>иума</a:t>
            </a:r>
            <a:r>
              <a:rPr lang="ru-RU" sz="2400" b="1" dirty="0" smtClean="0">
                <a:latin typeface="Monotype Corsiva" pitchFamily="66" charset="0"/>
              </a:rPr>
              <a:t> ВС СССР от 17.10.38г.</a:t>
            </a:r>
          </a:p>
          <a:p>
            <a:r>
              <a:rPr lang="ru-RU" sz="2400" b="1" dirty="0">
                <a:latin typeface="Monotype Corsiva" pitchFamily="66" charset="0"/>
              </a:rPr>
              <a:t>д</a:t>
            </a:r>
            <a:r>
              <a:rPr lang="ru-RU" sz="2400" b="1" dirty="0" smtClean="0">
                <a:latin typeface="Monotype Corsiva" pitchFamily="66" charset="0"/>
              </a:rPr>
              <a:t>ля награждения  за личное</a:t>
            </a:r>
          </a:p>
          <a:p>
            <a:r>
              <a:rPr lang="ru-RU" sz="2400" b="1" dirty="0">
                <a:latin typeface="Monotype Corsiva" pitchFamily="66" charset="0"/>
              </a:rPr>
              <a:t>м</a:t>
            </a:r>
            <a:r>
              <a:rPr lang="ru-RU" sz="2400" b="1" dirty="0" smtClean="0">
                <a:latin typeface="Monotype Corsiva" pitchFamily="66" charset="0"/>
              </a:rPr>
              <a:t>ужество  и отвагу, проявлен-</a:t>
            </a:r>
          </a:p>
          <a:p>
            <a:r>
              <a:rPr lang="ru-RU" sz="2400" b="1" dirty="0" err="1">
                <a:latin typeface="Monotype Corsiva" pitchFamily="66" charset="0"/>
              </a:rPr>
              <a:t>н</a:t>
            </a:r>
            <a:r>
              <a:rPr lang="ru-RU" sz="2400" b="1" dirty="0" err="1" smtClean="0">
                <a:latin typeface="Monotype Corsiva" pitchFamily="66" charset="0"/>
              </a:rPr>
              <a:t>ые</a:t>
            </a:r>
            <a:r>
              <a:rPr lang="ru-RU" sz="2400" b="1" dirty="0" smtClean="0">
                <a:latin typeface="Monotype Corsiva" pitchFamily="66" charset="0"/>
              </a:rPr>
              <a:t> при защите Отечества и</a:t>
            </a:r>
          </a:p>
          <a:p>
            <a:r>
              <a:rPr lang="ru-RU" sz="2400" b="1" dirty="0">
                <a:latin typeface="Monotype Corsiva" pitchFamily="66" charset="0"/>
              </a:rPr>
              <a:t>и</a:t>
            </a:r>
            <a:r>
              <a:rPr lang="ru-RU" sz="2400" b="1" dirty="0" smtClean="0">
                <a:latin typeface="Monotype Corsiva" pitchFamily="66" charset="0"/>
              </a:rPr>
              <a:t>сполнении  воинского  долга.</a:t>
            </a:r>
          </a:p>
          <a:p>
            <a:endParaRPr lang="ru-RU" sz="2400" b="1" dirty="0">
              <a:latin typeface="Monotype Corsiva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5517232"/>
            <a:ext cx="4522392" cy="83099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Monotype Corsiva" pitchFamily="66" charset="0"/>
              </a:rPr>
              <a:t>Медаль «За отвагу» – высшая медаль</a:t>
            </a:r>
          </a:p>
          <a:p>
            <a:r>
              <a:rPr lang="ru-RU" sz="2400" b="1" dirty="0">
                <a:latin typeface="Monotype Corsiva" pitchFamily="66" charset="0"/>
              </a:rPr>
              <a:t>в</a:t>
            </a:r>
            <a:r>
              <a:rPr lang="ru-RU" sz="2400" b="1" dirty="0" smtClean="0">
                <a:latin typeface="Monotype Corsiva" pitchFamily="66" charset="0"/>
              </a:rPr>
              <a:t> наградной системе СССР.</a:t>
            </a:r>
            <a:endParaRPr lang="ru-RU" sz="2400" b="1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92077933_naximova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32656"/>
            <a:ext cx="6552728" cy="4464496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107504" y="4941168"/>
            <a:ext cx="763284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Медали Ушакова и Нахимова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48264" y="908720"/>
            <a:ext cx="2236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Monotype Corsiva" pitchFamily="66" charset="0"/>
              </a:rPr>
              <a:t>Медаль Ушакова</a:t>
            </a:r>
            <a:endParaRPr lang="ru-RU" sz="2400" b="1" dirty="0">
              <a:latin typeface="Monotype Corsiva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76256" y="1628800"/>
            <a:ext cx="2436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Monotype Corsiva" pitchFamily="66" charset="0"/>
              </a:rPr>
              <a:t>Медаль Нахимова</a:t>
            </a:r>
            <a:endParaRPr lang="ru-RU" sz="2400" b="1" dirty="0">
              <a:latin typeface="Monotype Corsiva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92280" y="2708920"/>
            <a:ext cx="16898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Monotype Corsiva" pitchFamily="66" charset="0"/>
              </a:rPr>
              <a:t>Учреждены</a:t>
            </a:r>
          </a:p>
          <a:p>
            <a:r>
              <a:rPr lang="ru-RU" sz="2400" b="1" dirty="0">
                <a:latin typeface="Monotype Corsiva" pitchFamily="66" charset="0"/>
              </a:rPr>
              <a:t>о</a:t>
            </a:r>
            <a:r>
              <a:rPr lang="ru-RU" sz="2400" b="1" dirty="0" smtClean="0">
                <a:latin typeface="Monotype Corsiva" pitchFamily="66" charset="0"/>
              </a:rPr>
              <a:t>т  3.03.44 г.</a:t>
            </a:r>
            <a:endParaRPr lang="ru-RU" sz="2400" b="1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za_boevye_zaslugi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332656"/>
            <a:ext cx="5256584" cy="482453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5445224"/>
            <a:ext cx="882047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Медаль За боевые заслуги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68144" y="548680"/>
            <a:ext cx="332655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Monotype Corsiva" pitchFamily="66" charset="0"/>
              </a:rPr>
              <a:t>Медаль</a:t>
            </a:r>
          </a:p>
          <a:p>
            <a:r>
              <a:rPr lang="ru-RU" sz="2400" b="1" dirty="0" smtClean="0">
                <a:latin typeface="Monotype Corsiva" pitchFamily="66" charset="0"/>
              </a:rPr>
              <a:t>«За боевые  заслуги»</a:t>
            </a:r>
          </a:p>
          <a:p>
            <a:r>
              <a:rPr lang="ru-RU" sz="2400" b="1" dirty="0">
                <a:latin typeface="Monotype Corsiva" pitchFamily="66" charset="0"/>
              </a:rPr>
              <a:t> </a:t>
            </a:r>
            <a:r>
              <a:rPr lang="ru-RU" sz="2400" b="1" dirty="0" smtClean="0">
                <a:latin typeface="Monotype Corsiva" pitchFamily="66" charset="0"/>
              </a:rPr>
              <a:t>Учреждена  17.10.1938 г.</a:t>
            </a:r>
          </a:p>
          <a:p>
            <a:r>
              <a:rPr lang="ru-RU" sz="2400" b="1" dirty="0" smtClean="0">
                <a:latin typeface="Monotype Corsiva" pitchFamily="66" charset="0"/>
              </a:rPr>
              <a:t>Первая боевая медаль</a:t>
            </a:r>
          </a:p>
          <a:p>
            <a:r>
              <a:rPr lang="ru-RU" sz="2400" b="1" dirty="0" smtClean="0">
                <a:latin typeface="Monotype Corsiva" pitchFamily="66" charset="0"/>
              </a:rPr>
              <a:t>в наградной системе СССР.</a:t>
            </a:r>
            <a:endParaRPr lang="ru-RU" sz="2400" b="1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edal-Partizanu-Otechestvennoj-vojny--380x34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332656"/>
            <a:ext cx="4752528" cy="38884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55576" y="4365104"/>
            <a:ext cx="432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Monotype Corsiva" pitchFamily="66" charset="0"/>
              </a:rPr>
              <a:t>1- степень                2- степень</a:t>
            </a:r>
            <a:endParaRPr lang="ru-RU" sz="2800" b="1" dirty="0">
              <a:latin typeface="Monotype Corsiva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24128" y="836712"/>
            <a:ext cx="28680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Monotype Corsiva" pitchFamily="66" charset="0"/>
              </a:rPr>
              <a:t>Учреждена 2.02.1943 г.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7544" y="5589240"/>
            <a:ext cx="69285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Медаль «Партизану Отечественной войны»</a:t>
            </a:r>
            <a:endParaRPr lang="ru-RU" sz="32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aa796c62edd51cc9f638dd68e5711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3" y="116632"/>
            <a:ext cx="2160239" cy="3744416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pic>
        <p:nvPicPr>
          <p:cNvPr id="4" name="Рисунок 3" descr="Medal-Za-oboronu-Leningrada--186x3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6256" y="116632"/>
            <a:ext cx="2088232" cy="3744416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pic>
        <p:nvPicPr>
          <p:cNvPr id="5" name="Рисунок 4" descr="mulyazh-medali-za-oboronu-stalingrada-05.1600x16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55776" y="4077072"/>
            <a:ext cx="4248472" cy="2376264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pic>
        <p:nvPicPr>
          <p:cNvPr id="8" name="Рисунок 7" descr="odessa_dvustoronnyaya-78fe7418bfb67d2c9c4d56f949388e6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55776" y="260648"/>
            <a:ext cx="4184538" cy="3456384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395536" y="4869160"/>
            <a:ext cx="1513556" cy="46166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Monotype Corsiva" pitchFamily="66" charset="0"/>
              </a:rPr>
              <a:t>2.02.1943 г.</a:t>
            </a:r>
            <a:endParaRPr lang="ru-RU" sz="2400" b="1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а-оборону-Москвы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67056"/>
            <a:ext cx="8784976" cy="5970256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2987824" y="6381328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Monotype Corsiva" pitchFamily="66" charset="0"/>
              </a:rPr>
              <a:t>Учреждена 1-мая  1944 года</a:t>
            </a:r>
            <a:endParaRPr lang="ru-RU" b="1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218</TotalTime>
  <Words>202</Words>
  <Application>Microsoft Office PowerPoint</Application>
  <PresentationFormat>Экран (4:3)</PresentationFormat>
  <Paragraphs>43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Corbel</vt:lpstr>
      <vt:lpstr>Monotype Corsiva</vt:lpstr>
      <vt:lpstr>Базис</vt:lpstr>
      <vt:lpstr>Медали Великой Отечественной войны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msi</dc:creator>
  <cp:lastModifiedBy>Tomb</cp:lastModifiedBy>
  <cp:revision>24</cp:revision>
  <dcterms:created xsi:type="dcterms:W3CDTF">2019-01-16T16:22:40Z</dcterms:created>
  <dcterms:modified xsi:type="dcterms:W3CDTF">2020-11-05T06:51:48Z</dcterms:modified>
</cp:coreProperties>
</file>