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57" r:id="rId4"/>
    <p:sldId id="258" r:id="rId5"/>
    <p:sldId id="260" r:id="rId6"/>
    <p:sldId id="263" r:id="rId7"/>
    <p:sldId id="264" r:id="rId8"/>
    <p:sldId id="280" r:id="rId9"/>
    <p:sldId id="281" r:id="rId10"/>
    <p:sldId id="273" r:id="rId11"/>
    <p:sldId id="285" r:id="rId12"/>
    <p:sldId id="266" r:id="rId13"/>
    <p:sldId id="271" r:id="rId14"/>
    <p:sldId id="267" r:id="rId15"/>
    <p:sldId id="268" r:id="rId16"/>
    <p:sldId id="272" r:id="rId17"/>
    <p:sldId id="276" r:id="rId18"/>
    <p:sldId id="294" r:id="rId19"/>
    <p:sldId id="277" r:id="rId20"/>
    <p:sldId id="279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D4C40-B236-440C-ABB6-94D33D6EC98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2D66-C032-47D1-93B8-B0084EBDB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D66-C032-47D1-93B8-B0084EBDB83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6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A9DA54-7BB8-459B-BBC6-9210C38C758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BBA3C6-DF53-4EB2-8149-D13A46A049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E%F1%F2%F0%FB%E9_%E8%ED%F4%E0%F0%EA%F2_%EC%E8%EE%EA%E0%F0%E4%E0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ru.wikipedia.org/wiki/%D1%F2%E5%ED%EE%EA%E0%F0%E4%E8%F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akak.ru/steps/pictures/000/059/231_large.jpg" TargetMode="External"/><Relationship Id="rId4" Type="http://schemas.openxmlformats.org/officeDocument/2006/relationships/hyperlink" Target="http://akak.ru/steps/pictures/000/059/232_larg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zhogkoji.ru/wp-content/uploads/2015/10/zapresheno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Первая медицинская помощь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  Шмидт Антонина Викторовна – методист МБУДО «Центр внешкольной работы» ИГОСК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3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ero50x.myjino.ru/allpic/25/12027-img_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/>
        </p:blipFill>
        <p:spPr bwMode="auto">
          <a:xfrm>
            <a:off x="899592" y="1268760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Первая помощь при сильном ушибе живота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7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a5/000312e4-4bc4aedd/2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1682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43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dirty="0"/>
              <a:t>Как оказать первую помощь пострадавшему при болях в сердце?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1398681"/>
            <a:ext cx="6084168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Определите тип боли в сердце.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первую очередь спросите у больного какие у него ощущения в грудной области и страдает ли он заболеванием сердца. Бывает два основных типа боли в сердце: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колющая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давящая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Самыми частыми причинами болей в сердце является 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256394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стенокардия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 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256394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острый инфаркт миокарда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Сопутствующими симптомами проблемы с сердцем может являться сильный жар, похолодание конечностей, боль может отзываться в районе позвонка, тяжесть дыхания, слабость.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EA9F1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256394"/>
                </a:solidFill>
                <a:effectLst/>
                <a:latin typeface="Arial" pitchFamily="34" charset="0"/>
                <a:cs typeface="Arial" pitchFamily="34" charset="0"/>
                <a:hlinkClick r:id="rId4" tooltip="2 шаг: 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Окажите первую помощь.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первую очередь, позвоните в пункт медицинской помощи и сообщите о проблеме с сердцем у больного (попросите выслать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кардиомобиль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). В ожидании помощи, уложите больного на спину и обеспечьте приток свежего воздуха. Дайте пострадавшему имеющиеся средства от болей в груди: глицерин, валидол или </a:t>
            </a: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корвалол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Если есть возможность можно наложить на грудь горчичники или опустить ноги больного в тазик с тёплой водой.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25639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к оказать первую помощь пострадавшему при болях в сердце?">
            <a:hlinkClick r:id="rId5" tooltip="1 шаг: 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6568"/>
            <a:ext cx="1296144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Как оказать первую помощь пострадавшему при болях в сердце?">
            <a:hlinkClick r:id="rId4" tooltip="2 шаг: 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368151" cy="1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0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sdushor.hcaltai.ru/images/medical/1352560126_11m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1557" r="2371" b="2827"/>
          <a:stretch/>
        </p:blipFill>
        <p:spPr bwMode="auto">
          <a:xfrm>
            <a:off x="694267" y="2201333"/>
            <a:ext cx="8068734" cy="42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ypresentation.ru/documents/db1a7f4dbb755839ab9bafca4fde8e94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29787" r="13402" b="14398"/>
          <a:stretch/>
        </p:blipFill>
        <p:spPr bwMode="auto">
          <a:xfrm>
            <a:off x="3203848" y="116632"/>
            <a:ext cx="3649134" cy="19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7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22367/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392488" cy="398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900igr.net/up/datas/202408/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6724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0.wp.com/serdcet.ru/wp-content/uploads/2017/05/2017-05-12_1735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5" y="3429000"/>
            <a:ext cx="3861627" cy="30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s/meditsina/Klinicheskaja-smert/0009-009-Iskusstvennaja-ventiljatsija-legkikh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6195" r="5294" b="6563"/>
          <a:stretch/>
        </p:blipFill>
        <p:spPr bwMode="auto">
          <a:xfrm>
            <a:off x="4355976" y="255299"/>
            <a:ext cx="439248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42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а оказания первой медицинской помощи (21 фото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303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авила оказания первой медицинской помощи (21 фото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032448" cy="295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авила оказания первой медицинской помощи (21 фото)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5"/>
          <a:stretch/>
        </p:blipFill>
        <p:spPr bwMode="auto">
          <a:xfrm>
            <a:off x="179512" y="3356992"/>
            <a:ext cx="360040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авила оказания первой медицинской помощи (21 фото)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0"/>
          <a:stretch/>
        </p:blipFill>
        <p:spPr bwMode="auto">
          <a:xfrm>
            <a:off x="4572000" y="3501008"/>
            <a:ext cx="3940637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33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ds02.infourok.ru/uploads/ex/11c9/0007ed80-2e7dc521/640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6681" y="83671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Общие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признаки, характерные для кровопотери при любом виде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внутреннего кровотечения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Бледные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кожные покровы,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Головокружение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(возможна потеря сознания),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Похолодание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конечностей,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Испарина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Резкое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падение артериального давления,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Частый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слабый пульс,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- Тахикардия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Сонливость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или напротив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нарастающее беспокойство,</a:t>
            </a:r>
          </a:p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- Ослабленное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или затрудненное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19592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536" y="188640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Первая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помощь при потере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сознания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900igr.net/up/datas/122362/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19248" r="7753"/>
          <a:stretch/>
        </p:blipFill>
        <p:spPr bwMode="auto">
          <a:xfrm>
            <a:off x="361091" y="692696"/>
            <a:ext cx="43353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igslide.ru/images/34/33397/960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34" r="8890" b="15041"/>
          <a:stretch/>
        </p:blipFill>
        <p:spPr bwMode="auto">
          <a:xfrm>
            <a:off x="4518980" y="2924944"/>
            <a:ext cx="4448944" cy="36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8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octorate.ru/wp-content/uploads/2016/05/fainting-first-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0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s/119037/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3284" r="1372" b="8142"/>
          <a:stretch/>
        </p:blipFill>
        <p:spPr bwMode="auto">
          <a:xfrm>
            <a:off x="827584" y="404664"/>
            <a:ext cx="76328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6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usana.ru/files/17198/653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7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49a/00052131-8371a488/img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75252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slide.ru/images/21/27592/960/img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4410" r="4261" b="6336"/>
          <a:stretch/>
        </p:blipFill>
        <p:spPr bwMode="auto">
          <a:xfrm>
            <a:off x="3707904" y="3356992"/>
            <a:ext cx="489654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3411" y="956335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Виды переломов</a:t>
            </a:r>
            <a:endParaRPr lang="ru-RU" dirty="0"/>
          </a:p>
          <a:p>
            <a:pPr algn="just"/>
            <a:r>
              <a:rPr lang="ru-RU" b="1" dirty="0"/>
              <a:t>     Закрытый перелом</a:t>
            </a:r>
            <a:r>
              <a:rPr lang="ru-RU" dirty="0"/>
              <a:t>: сильная боль, резкое усиление боли при движении или попытке опереться на поврежденную конечность, деформацию и отечность в месте повреждения.</a:t>
            </a:r>
          </a:p>
          <a:p>
            <a:pPr algn="just"/>
            <a:r>
              <a:rPr lang="ru-RU" b="1" dirty="0"/>
              <a:t>     Открытый перелом</a:t>
            </a:r>
            <a:r>
              <a:rPr lang="ru-RU" dirty="0"/>
              <a:t>: деформация и отечность конечности в месте повреждения , обязательное наличие раны, из просвета раны могут выступать костные отломки.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7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1b4/000028c3-2bd0bb84/img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6999" r="3444" b="7982"/>
          <a:stretch/>
        </p:blipFill>
        <p:spPr bwMode="auto">
          <a:xfrm>
            <a:off x="117210" y="188640"/>
            <a:ext cx="4445166" cy="311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ages.myshared.ru/9/848207/slide_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39248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up/datas/156836/0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8286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04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44027/0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96044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900igr.net/up/datas/94531/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61" y="1592796"/>
            <a:ext cx="468052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5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17/1154712/slide_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6272" b="4890"/>
          <a:stretch/>
        </p:blipFill>
        <p:spPr bwMode="auto">
          <a:xfrm>
            <a:off x="508000" y="260648"/>
            <a:ext cx="348793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900igr.net/up/datas/256271/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7027" r="12565" b="12137"/>
          <a:stretch/>
        </p:blipFill>
        <p:spPr bwMode="auto">
          <a:xfrm>
            <a:off x="4788024" y="260648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900igr.net/datai/obg/Okazanie-pervoj-dovrachebnoj-pomoschi/0013-018-Osnovnoj-sposob-okazanija-pervoj-pomoschi-postradavshemu-pri-perelomak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501008"/>
            <a:ext cx="34879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m0-tub-ru.yandex.net/i?id=977f468cb172d6101e15c9a8fdd8947e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1221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7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4.infourok.ru/uploads/ex/06b4/00023d1b-dd62d1a8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f.ppt-online.org/files/slide/8/8EHY5ZKezBIoTP7s9uOy4VSrqb6t3dmilAQfvk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1626" r="2035" b="8017"/>
          <a:stretch/>
        </p:blipFill>
        <p:spPr bwMode="auto">
          <a:xfrm>
            <a:off x="460375" y="228601"/>
            <a:ext cx="4700285" cy="3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fs00.infourok.ru/images/doc/208/237466/img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arhivurokov.ru/multiurok/html/2017/05/15/s_59199751b91f0/img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images.myshared.ru/9/848207/slide_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60" y="2996952"/>
            <a:ext cx="3731820" cy="34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42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01.infourok.ru/images/doc/75/9162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ds02.infourok.ru/uploads/ex/01b4/000028c3-2bd0bb84/img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5958" r="3228" b="12424"/>
          <a:stretch/>
        </p:blipFill>
        <p:spPr bwMode="auto">
          <a:xfrm>
            <a:off x="155575" y="160338"/>
            <a:ext cx="4374093" cy="30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ymptom.in.ua/images/Pervaya_pomosh_pri_perelome_pozvonochnik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68" y="2924944"/>
            <a:ext cx="4332774" cy="37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23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fs00.infourok.ru/images/doc/208/237466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36712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Наложение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окклюзионной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повязки при открытом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пневмотораксе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Оснащение: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медицинский бинт, фрагмент воздухонепроницаемого материала, ёмкость с тем или иным вязким веществом для обеспечения герметичности.</a:t>
            </a: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Техника выполнения.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Окклюзионная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повязка имеет первостепенное значение при открытом и клапанном пневмотораксе, когда плевральная полость сообщается с атмосферным воздухом через рану. Открытый и клапанный пневмоторакс при наложении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окклюзионной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повязки переводятся в закрытый, прекращается доступ атмосферного воздуха в плевральную полость.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Порядок наложения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окклюзионной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повязки: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1. Обработать кожу вокруг раны спиртовым антисептиком.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2. Наложить стерильную салфетку.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3. Смазать кожу вокруг раны мазью, кремом, жиром для обеспечения герметизации.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4. Наложить воздухонепроницаемую ткань (кусок клеенки, целлофана) размером, превышающим размер салфетки на 4-5 см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5. Закрепить бинтовой повязкой.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6. Транспортировать пострадавшего необходимо в положении полусидя.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1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resent5.com/presentation/12097853_98573451/image-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7552" b="4927"/>
          <a:stretch/>
        </p:blipFill>
        <p:spPr bwMode="auto">
          <a:xfrm>
            <a:off x="254001" y="404664"/>
            <a:ext cx="3581400" cy="335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mypresentation.ru/documents/334e53c719b761519c6bd1fb6dfd4d18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6174" r="5454" b="5303"/>
          <a:stretch/>
        </p:blipFill>
        <p:spPr bwMode="auto">
          <a:xfrm>
            <a:off x="3835402" y="1988840"/>
            <a:ext cx="5037334" cy="44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fs00.infourok.ru/images/doc/208/237469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49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esentacii.ru/documents_2/7a175f29b5c839a5871ec3e44c61f3dc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images.myshared.ru/7/828387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29378" r="4848" b="11053"/>
          <a:stretch/>
        </p:blipFill>
        <p:spPr bwMode="auto">
          <a:xfrm>
            <a:off x="307975" y="181546"/>
            <a:ext cx="4408041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0-tub-ru.yandex.net/i?id=be4cff894d07b9087fd1acbc1af847f9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 b="18201"/>
          <a:stretch/>
        </p:blipFill>
        <p:spPr bwMode="auto">
          <a:xfrm>
            <a:off x="4556224" y="2708920"/>
            <a:ext cx="4419683" cy="39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zdravosil.ru/uploads/posts/2014-12/30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9634"/>
            <a:ext cx="4259891" cy="2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7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bf84a30e483798c6c40f14946af69603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4504" r="5949" b="14385"/>
          <a:stretch/>
        </p:blipFill>
        <p:spPr bwMode="auto">
          <a:xfrm>
            <a:off x="251520" y="260648"/>
            <a:ext cx="36661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k-t.ru/helpiksorg/baza1/20439465901.files/image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38" y="260648"/>
            <a:ext cx="5048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900igr.net/up/datas/119183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5577" r="6530" b="15301"/>
          <a:stretch/>
        </p:blipFill>
        <p:spPr bwMode="auto">
          <a:xfrm>
            <a:off x="4211960" y="3163251"/>
            <a:ext cx="4726798" cy="32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arhivurokov.ru/multiurok/html/2017/03/27/s_58d934a671c5a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images.myshared.ru/7/828387/slide_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6007" r="13867" b="9036"/>
          <a:stretch/>
        </p:blipFill>
        <p:spPr bwMode="auto">
          <a:xfrm>
            <a:off x="493084" y="3168683"/>
            <a:ext cx="3609695" cy="29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192" y="260648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Первая помощь при кровотечении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Внутреннее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кровотечение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бледность кожных покровов, холодный пот, нарастающая слабость, потеря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сознания.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Действия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уложить больного на спину с приподнятыми ногами и срочно вызвать врача.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Наружное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венозного кровотечение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 кровь темного цвета выделяется непрерывной струей.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Действия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наложить тугую повязку на раневую поверхность.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Наружное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артериальное кровотечение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 кровь ярко-алого цвета выделяется мощной пульсирующей струей.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Действия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остановить кровотечение прижатием пальцами поврежденного сосуда выше места ранения с последующим наложением тугой повязки. Если кровотечение продолжается, наложить жгут не более чем на 1 час с фиксацией времени его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наложения.</a:t>
            </a: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Капиллярное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кровотечение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Кровоточит вся поверхность раны.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   Действия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для остановки рекомендовано применение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гемостатической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губки, тугой повязки.</a:t>
            </a:r>
          </a:p>
        </p:txBody>
      </p:sp>
      <p:pic>
        <p:nvPicPr>
          <p:cNvPr id="5" name="Рисунок 4" descr="первая помощь при кровотечени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4243" r="2307" b="4646"/>
          <a:stretch/>
        </p:blipFill>
        <p:spPr bwMode="auto">
          <a:xfrm>
            <a:off x="2980266" y="4005064"/>
            <a:ext cx="5630333" cy="238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8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ef8/000231d7-edd2f7be/64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27280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99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operelom.com/wp-content/uploads/2018/02/pmp-pri-perelomah-10-768x5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roperelom.com/wp-content/uploads/2018/02/pmp-pri-perelomah-10-768x5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ds02.infourok.ru/uploads/ex/01b4/000028c3-2bd0bb84/img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8026" r="8896" b="4169"/>
          <a:stretch/>
        </p:blipFill>
        <p:spPr bwMode="auto">
          <a:xfrm>
            <a:off x="2595240" y="2436396"/>
            <a:ext cx="6192688" cy="3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1273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1. Необходимо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накладывание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пращевидной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повязки, которая помогает удерживать нижнюю челюсть. Так можно предотвратить дальнейшее разрушение костных тканей.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  2. Используют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асептическую повязку и тампоны, чтобы побороть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кровотечение.Пережимают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артерию, если имеется сильная струя крови, она ярко-красного цвета и напористая.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 3. Нужно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дать пациенту возможность свободно дышать. Пострадавшему очищают ротовую полость от комков крови и следов рвотного вещества, отодвигают подальше язык, если он запал.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    4. Стоит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использовать холодный компресс для уменьшения отеков при закрытом переломе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 5.Пострадавшего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срочно везут в больницу к травматологу, транспортируя его сидя. Применяют анальгетики для предотвращения болевого шока с возможной потерей сознания.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   Сломанная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верхняя челюсть требует идентичного алгоритма действий, только пациента транспортируют в лежачем положении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0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5/450172/slide_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6848" r="5332" b="8709"/>
          <a:stretch/>
        </p:blipFill>
        <p:spPr bwMode="auto">
          <a:xfrm>
            <a:off x="5364088" y="403116"/>
            <a:ext cx="3384376" cy="249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2.infourok.ru/uploads/ex/083b/0000565a-6f113ccf/img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7747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up/datas/144027/0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3924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ds02.infourok.ru/uploads/ex/094c/0004d7c3-52a96eb2/img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480"/>
            <a:ext cx="417646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9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opomosch.ru/wp-content/uploads/2017/07/aptechk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ropomosch.ru/wp-content/uploads/2017/07/aptechka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rhivurokov.ru/kopilka/uploads/user_file_53a2cddad81c2/img_user_file_53a2cddad81c2_0_1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содержание апте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48680"/>
            <a:ext cx="769525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003" y="1340768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Перевязочные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средства вместо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лекарств.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Таким образом, основной упор при составлении нового списка, регламентирующего содержание аптечки автомобильной, был сделан на кровоостанавливающие средства, ведь именно сильная потеря крови до приезда скорой помощи – это основная причина смерти пострадавших в результате ДТП.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Поэтому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аптечке присутствует довольно большой перечень различного размера стерильных и нестерильных бинтов, лейкопластырей, жгут и прочие средства. Приведём полный перечень того, что должно быть в новой автомобильной аптечке: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кровоостанавливающий жгут;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пятисантиметровой ширины нестерильных марлевых бинта длиной 5 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десятисантиметровой ширины нестерильных марлевых бинта длиной 5 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четырнадцатисантиметровый нестерильный марлевый бинт длиной 7 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семисантиметровой ширины стерильных марлевых бинта длиной 5 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десятисантиметровой ширины стерильных марлевых бинта длиной 5 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стерильный четырнадцатисантиметровый марлевый бинт длиной 7 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перевязочный стерильный пакет;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упаковка марлевых стерильных медицинских салфеток;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Бактерицидный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лейкопластырь 4×10 см – 2 шт., а также 1,9×7,2 см – 10 штук;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рулонный лейкопластырь 1×250 см;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Рот-Устройство-Рот» — средство для сердечно-лёгочной реанимации;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Ножницы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одна пара медицинских перчаток, футляр и рекомендации по применению аптечки.</a:t>
            </a:r>
          </a:p>
        </p:txBody>
      </p:sp>
    </p:spTree>
    <p:extLst>
      <p:ext uri="{BB962C8B-B14F-4D97-AF65-F5344CB8AC3E}">
        <p14:creationId xmlns:p14="http://schemas.microsoft.com/office/powerpoint/2010/main" val="225957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vety-idei.ru/wp-content/uploads/2017/07/%D0%A1%D1%82%D0%B5%D0%BF%D0%B5%D0%BD%D0%B8-%D0%BE%D0%B6%D0%BE%D0%B3%D0%BE%D0%B2-768x5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378"/>
            <a:ext cx="4104456" cy="381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f62f8d1a7c83381143c644fee613d7c7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12436" r="5625" b="13441"/>
          <a:stretch/>
        </p:blipFill>
        <p:spPr bwMode="auto">
          <a:xfrm>
            <a:off x="4644008" y="2636912"/>
            <a:ext cx="416568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50196" y="685146"/>
            <a:ext cx="46440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24823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7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оказать первую помощь при ожоге щелочью?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Немедленно снять верхнюю одежду, на которую попади щелочные растворы, с пострадавшего.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устранения реагирующего вещества нужно тщательно промыть место повреждения под проточной водой. Если промывание производится сразу после получения травмы, то длительность процедуры составляет 20 минут. В том случае, если оказание первичной помощи несколько затянулось, то место ожога промывают под водой в течение получаса.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мазать ожоги маслами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Строго запрещено удалять щелочь с кожи пострадавшего салфетками или полотенцем, таким образом происходит еще большее проникновение реагента в кожную структуру.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Нейтрализовать действие щелочного реагента кислотами. Рекомендуется использовать раствор уксусной или лимонной кислоты.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уменьшения боль можно наложить влажную стерильную ткань.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получен ожог 2 степени, для которого характерно появление волдырей, то нужно наложить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стерильнаю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повязку. Она предотвратить проникновение пыли и загрязнений в раневую поверхность.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Вызвать бригаду скорой помощи пострадавшему.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61" descr="Запрещенный припараты">
            <a:hlinkClick r:id="rId2" tooltip="&quot;Запрещенный припараты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1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u="sng" dirty="0"/>
              <a:t>Как оказать первую помощь при попадании кислоты на кожу?</a:t>
            </a:r>
            <a:endParaRPr lang="ru-RU" dirty="0"/>
          </a:p>
          <a:p>
            <a:pPr fontAlgn="t"/>
            <a:r>
              <a:rPr lang="ru-RU" dirty="0"/>
              <a:t>1. В первую очередь рекомендуется тщательно промыть обожженный участок проточной водой (в течение 15-20 минут), чтобы снизить концентрацию химического вещества. После этого следует еще раз промыть пораженный участок уже мыльной водой или раствором пищевой соды (чайная ложка соды на стакан воды).</a:t>
            </a:r>
          </a:p>
          <a:p>
            <a:pPr fontAlgn="t"/>
            <a:r>
              <a:rPr lang="ru-RU" dirty="0"/>
              <a:t>2. Старайтесь не касаться обожженного участка руками, это может привести к попаданию на вас остатков кислоты и принести боль пострадавшему. Вообще все манипуляции лучше проводить в плотных перчатках.</a:t>
            </a:r>
          </a:p>
          <a:p>
            <a:pPr fontAlgn="t"/>
            <a:r>
              <a:rPr lang="ru-RU" dirty="0"/>
              <a:t>3. Освободите обожженную поверхность кожи от одежды, если не получается снять – отрежьте ножницами. Однако не отдирайте ткань от поверхности кожи, если она не снимается.</a:t>
            </a:r>
          </a:p>
          <a:p>
            <a:pPr fontAlgn="t"/>
            <a:r>
              <a:rPr lang="ru-RU" dirty="0"/>
              <a:t>4. Если у человека шок (он побледнел, дыхание учащается, пульс едва прощупывается) следует дать пострадавшему 15-20 капель настойки валерианы.</a:t>
            </a:r>
          </a:p>
          <a:p>
            <a:pPr fontAlgn="t"/>
            <a:r>
              <a:rPr lang="ru-RU" dirty="0"/>
              <a:t>5. После оказания первой помощи необходимо обязательно обратиться к врачу.</a:t>
            </a:r>
          </a:p>
        </p:txBody>
      </p:sp>
    </p:spTree>
    <p:extLst>
      <p:ext uri="{BB962C8B-B14F-4D97-AF65-F5344CB8AC3E}">
        <p14:creationId xmlns:p14="http://schemas.microsoft.com/office/powerpoint/2010/main" val="323299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851</Words>
  <Application>Microsoft Office PowerPoint</Application>
  <PresentationFormat>Экран (4:3)</PresentationFormat>
  <Paragraphs>78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Первая медицинская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сильном ушибе живота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</dc:title>
  <dc:creator>админ</dc:creator>
  <cp:lastModifiedBy>админ</cp:lastModifiedBy>
  <cp:revision>47</cp:revision>
  <dcterms:created xsi:type="dcterms:W3CDTF">2018-04-19T11:50:08Z</dcterms:created>
  <dcterms:modified xsi:type="dcterms:W3CDTF">2018-04-20T12:07:13Z</dcterms:modified>
</cp:coreProperties>
</file>