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75" r:id="rId3"/>
    <p:sldId id="257" r:id="rId4"/>
    <p:sldId id="258" r:id="rId5"/>
    <p:sldId id="260" r:id="rId6"/>
    <p:sldId id="263" r:id="rId7"/>
    <p:sldId id="264" r:id="rId8"/>
    <p:sldId id="280" r:id="rId9"/>
    <p:sldId id="281" r:id="rId10"/>
    <p:sldId id="273" r:id="rId11"/>
    <p:sldId id="285" r:id="rId12"/>
    <p:sldId id="266" r:id="rId13"/>
    <p:sldId id="271" r:id="rId14"/>
    <p:sldId id="267" r:id="rId15"/>
    <p:sldId id="268" r:id="rId16"/>
    <p:sldId id="272" r:id="rId17"/>
    <p:sldId id="276" r:id="rId18"/>
    <p:sldId id="294" r:id="rId19"/>
    <p:sldId id="277" r:id="rId20"/>
    <p:sldId id="279" r:id="rId21"/>
    <p:sldId id="282" r:id="rId22"/>
    <p:sldId id="283" r:id="rId23"/>
    <p:sldId id="284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7D4C40-B236-440C-ABB6-94D33D6EC98A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C2D66-C032-47D1-93B8-B0084EBDB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162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C2D66-C032-47D1-93B8-B0084EBDB83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064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0A9DA54-7BB8-459B-BBC6-9210C38C7581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8BBA3C6-DF53-4EB2-8149-D13A46A049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A9DA54-7BB8-459B-BBC6-9210C38C7581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BBA3C6-DF53-4EB2-8149-D13A46A049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A9DA54-7BB8-459B-BBC6-9210C38C7581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BBA3C6-DF53-4EB2-8149-D13A46A049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A9DA54-7BB8-459B-BBC6-9210C38C7581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BBA3C6-DF53-4EB2-8149-D13A46A049D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A9DA54-7BB8-459B-BBC6-9210C38C7581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BBA3C6-DF53-4EB2-8149-D13A46A049D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A9DA54-7BB8-459B-BBC6-9210C38C7581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BBA3C6-DF53-4EB2-8149-D13A46A049D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A9DA54-7BB8-459B-BBC6-9210C38C7581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BBA3C6-DF53-4EB2-8149-D13A46A049D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A9DA54-7BB8-459B-BBC6-9210C38C7581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BBA3C6-DF53-4EB2-8149-D13A46A049D4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A9DA54-7BB8-459B-BBC6-9210C38C7581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BBA3C6-DF53-4EB2-8149-D13A46A049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0A9DA54-7BB8-459B-BBC6-9210C38C7581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BBA3C6-DF53-4EB2-8149-D13A46A049D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0A9DA54-7BB8-459B-BBC6-9210C38C7581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8BBA3C6-DF53-4EB2-8149-D13A46A049D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0A9DA54-7BB8-459B-BBC6-9210C38C7581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8BBA3C6-DF53-4EB2-8149-D13A46A049D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CE%F1%F2%F0%FB%E9_%E8%ED%F4%E0%F0%EA%F2_%EC%E8%EE%EA%E0%F0%E4%E0" TargetMode="External"/><Relationship Id="rId7" Type="http://schemas.openxmlformats.org/officeDocument/2006/relationships/image" Target="../media/image15.jpeg"/><Relationship Id="rId2" Type="http://schemas.openxmlformats.org/officeDocument/2006/relationships/hyperlink" Target="http://ru.wikipedia.org/wiki/%D1%F2%E5%ED%EE%EA%E0%F0%E4%E8%F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hyperlink" Target="http://akak.ru/steps/pictures/000/059/231_large.jpg" TargetMode="External"/><Relationship Id="rId4" Type="http://schemas.openxmlformats.org/officeDocument/2006/relationships/hyperlink" Target="http://akak.ru/steps/pictures/000/059/232_large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ozhogkoji.ru/wp-content/uploads/2015/10/zapresheno.jpg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Первая медицинская помощь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Выполнила  Шмидт Антонина Викторовна – методист МБУДО «Центр внешкольной работы» ИГОСК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0534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zero50x.myjino.ru/allpic/25/12027-img_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8"/>
          <a:stretch/>
        </p:blipFill>
        <p:spPr bwMode="auto">
          <a:xfrm>
            <a:off x="899592" y="1268760"/>
            <a:ext cx="792088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Первая помощь при сильном ушибе живота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975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2.infourok.ru/uploads/ex/05a5/000312e4-4bc4aedd/2/img1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7416824" cy="5616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2431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76672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dirty="0"/>
              <a:t>Как оказать первую помощь пострадавшему при болях в сердце?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35696" y="1398681"/>
            <a:ext cx="6084168" cy="409342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11</a:t>
            </a: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Определите тип боли в сердце.</a:t>
            </a:r>
            <a:endParaRPr kumimoji="0" lang="ru-RU" sz="1400" b="0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В первую очередь спросите у больного какие у него ощущения в грудной области и страдает ли он заболеванием сердца. Бывает два основных типа боли в сердце: </a:t>
            </a: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колющая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1400" b="0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и</a:t>
            </a:r>
            <a:r>
              <a:rPr kumimoji="0" lang="ru-RU" sz="14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давящая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. Самыми частыми причинами болей в сердце является 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256394"/>
                </a:solidFill>
                <a:effectLst/>
                <a:latin typeface="Arial" pitchFamily="34" charset="0"/>
                <a:cs typeface="Arial" pitchFamily="34" charset="0"/>
                <a:hlinkClick r:id="rId2"/>
              </a:rPr>
              <a:t>стенокардия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и 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256394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>острый инфаркт миокарда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. Сопутствующими симптомами проблемы с сердцем может являться сильный жар, похолодание конечностей, боль может отзываться в районе позвонка, тяжесть дыхания, слабость.</a:t>
            </a:r>
            <a:endParaRPr kumimoji="0" lang="ru-RU" sz="1400" b="0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endParaRPr kumimoji="0" lang="ru-RU" sz="1400" b="0" i="0" u="sng" strike="noStrike" cap="none" normalizeH="0" baseline="0" dirty="0" smtClean="0">
              <a:ln>
                <a:noFill/>
              </a:ln>
              <a:solidFill>
                <a:srgbClr val="EA9F1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256394"/>
                </a:solidFill>
                <a:effectLst/>
                <a:latin typeface="Arial" pitchFamily="34" charset="0"/>
                <a:cs typeface="Arial" pitchFamily="34" charset="0"/>
                <a:hlinkClick r:id="rId4" tooltip="2 шаг: "/>
              </a:rPr>
              <a:t>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400" b="0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Окажите первую помощь.</a:t>
            </a:r>
            <a:endParaRPr kumimoji="0" lang="ru-RU" sz="1400" b="0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В первую очередь, позвоните в пункт медицинской помощи и сообщите о проблеме с сердцем у больного (попросите выслать </a:t>
            </a:r>
            <a:r>
              <a:rPr kumimoji="0" lang="ru-RU" sz="1400" b="0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кардиомобиль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). В ожидании помощи, уложите больного на спину и обеспечьте приток свежего воздуха. Дайте пострадавшему имеющиеся средства от болей в груди: глицерин, валидол или </a:t>
            </a:r>
            <a:r>
              <a:rPr kumimoji="0" lang="ru-RU" sz="1400" b="0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корвалол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. Если есть возможность можно наложить на грудь горчичники или опустить ноги больного в тазик с тёплой водой.</a:t>
            </a:r>
            <a:endParaRPr kumimoji="0" lang="ru-RU" sz="1400" b="0" i="0" u="sng" strike="noStrike" cap="none" normalizeH="0" baseline="0" dirty="0" smtClean="0">
              <a:ln>
                <a:noFill/>
              </a:ln>
              <a:solidFill>
                <a:srgbClr val="256394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Как оказать первую помощь пострадавшему при болях в сердце?">
            <a:hlinkClick r:id="rId5" tooltip="1 шаг: 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06568"/>
            <a:ext cx="1296144" cy="133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Как оказать первую помощь пострадавшему при болях в сердце?">
            <a:hlinkClick r:id="rId4" tooltip="2 шаг: 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61048"/>
            <a:ext cx="1368151" cy="138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906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http://sdushor.hcaltai.ru/images/medical/1352560126_11me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" t="1557" r="2371" b="2827"/>
          <a:stretch/>
        </p:blipFill>
        <p:spPr bwMode="auto">
          <a:xfrm>
            <a:off x="694267" y="2201333"/>
            <a:ext cx="8068734" cy="4275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mypresentation.ru/documents/db1a7f4dbb755839ab9bafca4fde8e94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8" t="29787" r="13402" b="14398"/>
          <a:stretch/>
        </p:blipFill>
        <p:spPr bwMode="auto">
          <a:xfrm>
            <a:off x="3203848" y="116632"/>
            <a:ext cx="3649134" cy="199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570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900igr.net/up/datas/122367/01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492896"/>
            <a:ext cx="4392488" cy="3980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900igr.net/up/datas/202408/00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3672408" cy="302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i0.wp.com/serdcet.ru/wp-content/uploads/2017/05/2017-05-12_173520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25" y="3429000"/>
            <a:ext cx="3861627" cy="304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900igr.net/datas/meditsina/Klinicheskaja-smert/0009-009-Iskusstvennaja-ventiljatsija-legkikh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1" t="6195" r="5294" b="6563"/>
          <a:stretch/>
        </p:blipFill>
        <p:spPr bwMode="auto">
          <a:xfrm>
            <a:off x="4355976" y="255299"/>
            <a:ext cx="4392488" cy="2160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4427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а оказания первой медицинской помощи (21 фото)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600400" cy="3030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Правила оказания первой медицинской помощи (21 фото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8640"/>
            <a:ext cx="4032448" cy="2958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Правила оказания первой медицинской помощи (21 фото)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55"/>
          <a:stretch/>
        </p:blipFill>
        <p:spPr bwMode="auto">
          <a:xfrm>
            <a:off x="179512" y="3356992"/>
            <a:ext cx="3600400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Правила оказания первой медицинской помощи (21 фото)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00"/>
          <a:stretch/>
        </p:blipFill>
        <p:spPr bwMode="auto">
          <a:xfrm>
            <a:off x="4572000" y="3501008"/>
            <a:ext cx="3940637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6330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ds02.infourok.ru/uploads/ex/11c9/0007ed80-2e7dc521/640/img1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96681" y="836712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Общие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признаки, характерные для кровопотери при любом виде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внутреннего кровотечения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pPr lvl="0"/>
            <a:r>
              <a:rPr lang="ru-RU" sz="2400" dirty="0" smtClean="0">
                <a:latin typeface="Arial" pitchFamily="34" charset="0"/>
                <a:cs typeface="Arial" pitchFamily="34" charset="0"/>
              </a:rPr>
              <a:t>- Бледные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кожные покровы,</a:t>
            </a:r>
          </a:p>
          <a:p>
            <a:pPr lvl="0"/>
            <a:r>
              <a:rPr lang="ru-RU" sz="2400" dirty="0" smtClean="0">
                <a:latin typeface="Arial" pitchFamily="34" charset="0"/>
                <a:cs typeface="Arial" pitchFamily="34" charset="0"/>
              </a:rPr>
              <a:t>- Головокружение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(возможна потеря сознания),</a:t>
            </a:r>
          </a:p>
          <a:p>
            <a:pPr lvl="0"/>
            <a:r>
              <a:rPr lang="ru-RU" sz="2400" dirty="0" smtClean="0">
                <a:latin typeface="Arial" pitchFamily="34" charset="0"/>
                <a:cs typeface="Arial" pitchFamily="34" charset="0"/>
              </a:rPr>
              <a:t>- Похолодание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конечностей,</a:t>
            </a:r>
          </a:p>
          <a:p>
            <a:pPr lvl="0"/>
            <a:r>
              <a:rPr lang="ru-RU" sz="2400" dirty="0" smtClean="0">
                <a:latin typeface="Arial" pitchFamily="34" charset="0"/>
                <a:cs typeface="Arial" pitchFamily="34" charset="0"/>
              </a:rPr>
              <a:t>- Испарина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</a:t>
            </a:r>
          </a:p>
          <a:p>
            <a:pPr lvl="0"/>
            <a:r>
              <a:rPr lang="ru-RU" sz="2400" dirty="0" smtClean="0">
                <a:latin typeface="Arial" pitchFamily="34" charset="0"/>
                <a:cs typeface="Arial" pitchFamily="34" charset="0"/>
              </a:rPr>
              <a:t>- Резкое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падение артериального давления,</a:t>
            </a:r>
          </a:p>
          <a:p>
            <a:pPr lvl="0"/>
            <a:r>
              <a:rPr lang="ru-RU" sz="2400" dirty="0" smtClean="0">
                <a:latin typeface="Arial" pitchFamily="34" charset="0"/>
                <a:cs typeface="Arial" pitchFamily="34" charset="0"/>
              </a:rPr>
              <a:t>- Частый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и слабый пульс,</a:t>
            </a:r>
          </a:p>
          <a:p>
            <a:pPr lvl="0"/>
            <a:r>
              <a:rPr lang="ru-RU" sz="2400" dirty="0" smtClean="0">
                <a:latin typeface="Arial" pitchFamily="34" charset="0"/>
                <a:cs typeface="Arial" pitchFamily="34" charset="0"/>
              </a:rPr>
              <a:t>- Тахикардия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</a:t>
            </a:r>
          </a:p>
          <a:p>
            <a:pPr marL="342900" lvl="0" indent="-342900" algn="just">
              <a:buFontTx/>
              <a:buChar char="-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Сонливость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или напротив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нарастающее беспокойство,</a:t>
            </a:r>
          </a:p>
          <a:p>
            <a:pPr lvl="0"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- Ослабленное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или затрудненное дыхания.</a:t>
            </a:r>
          </a:p>
        </p:txBody>
      </p:sp>
    </p:spTree>
    <p:extLst>
      <p:ext uri="{BB962C8B-B14F-4D97-AF65-F5344CB8AC3E}">
        <p14:creationId xmlns:p14="http://schemas.microsoft.com/office/powerpoint/2010/main" val="195924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2536" y="188640"/>
            <a:ext cx="79928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         Первая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помощь при потере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сознания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 descr="http://900igr.net/up/datas/122362/0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6" t="19248" r="7753"/>
          <a:stretch/>
        </p:blipFill>
        <p:spPr bwMode="auto">
          <a:xfrm>
            <a:off x="361091" y="692696"/>
            <a:ext cx="4335373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bigslide.ru/images/34/33397/960/img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2" t="1934" r="8890" b="15041"/>
          <a:stretch/>
        </p:blipFill>
        <p:spPr bwMode="auto">
          <a:xfrm>
            <a:off x="4518980" y="2924944"/>
            <a:ext cx="4448944" cy="3666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188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doctorate.ru/wp-content/uploads/2016/05/fainting-first-a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280920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008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900igr.net/up/datas/119037/0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" t="3284" r="1372" b="8142"/>
          <a:stretch/>
        </p:blipFill>
        <p:spPr bwMode="auto">
          <a:xfrm>
            <a:off x="827584" y="404664"/>
            <a:ext cx="7632848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863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lusana.ru/files/17198/653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20891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9774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3.infourok.ru/uploads/ex/049a/00052131-8371a488/img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0648"/>
            <a:ext cx="4752528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uslide.ru/images/21/27592/960/img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8" t="4410" r="4261" b="6336"/>
          <a:stretch/>
        </p:blipFill>
        <p:spPr bwMode="auto">
          <a:xfrm>
            <a:off x="3707904" y="3356992"/>
            <a:ext cx="4896544" cy="31683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83411" y="956335"/>
            <a:ext cx="338437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Виды переломов</a:t>
            </a:r>
            <a:endParaRPr lang="ru-RU" dirty="0"/>
          </a:p>
          <a:p>
            <a:pPr algn="just"/>
            <a:r>
              <a:rPr lang="ru-RU" b="1" dirty="0"/>
              <a:t>     Закрытый перелом</a:t>
            </a:r>
            <a:r>
              <a:rPr lang="ru-RU" dirty="0"/>
              <a:t>: сильная боль, резкое усиление боли при движении или попытке опереться на поврежденную конечность, деформацию и отечность в месте повреждения.</a:t>
            </a:r>
          </a:p>
          <a:p>
            <a:pPr algn="just"/>
            <a:r>
              <a:rPr lang="ru-RU" b="1" dirty="0"/>
              <a:t>     Открытый перелом</a:t>
            </a:r>
            <a:r>
              <a:rPr lang="ru-RU" dirty="0"/>
              <a:t>: деформация и отечность конечности в месте повреждения , обязательное наличие раны, из просвета раны могут выступать костные отломки.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70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2.infourok.ru/uploads/ex/01b4/000028c3-2bd0bb84/img3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" t="6999" r="3444" b="7982"/>
          <a:stretch/>
        </p:blipFill>
        <p:spPr bwMode="auto">
          <a:xfrm>
            <a:off x="117210" y="188640"/>
            <a:ext cx="4445166" cy="3115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images.myshared.ru/9/848207/slide_1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4664"/>
            <a:ext cx="4392488" cy="5040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900igr.net/up/datas/156836/04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01008"/>
            <a:ext cx="4382864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8049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900igr.net/up/datas/144027/04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3960440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900igr.net/up/datas/94531/04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861" y="1592796"/>
            <a:ext cx="4680520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1852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ages.myshared.ru/17/1154712/slide_1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3" t="6272" b="4890"/>
          <a:stretch/>
        </p:blipFill>
        <p:spPr bwMode="auto">
          <a:xfrm>
            <a:off x="508000" y="260648"/>
            <a:ext cx="3487936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http://900igr.net/up/datas/256271/0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" t="7027" r="12565" b="12137"/>
          <a:stretch/>
        </p:blipFill>
        <p:spPr bwMode="auto">
          <a:xfrm>
            <a:off x="4788024" y="260648"/>
            <a:ext cx="374441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http://900igr.net/datai/obg/Okazanie-pervoj-dovrachebnoj-pomoschi/0013-018-Osnovnoj-sposob-okazanija-pervoj-pomoschi-postradavshemu-pri-perelomakh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501008"/>
            <a:ext cx="3487936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https://im0-tub-ru.yandex.net/i?id=977f468cb172d6101e15c9a8fdd8947e-l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171221"/>
            <a:ext cx="4176464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2791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ds04.infourok.ru/uploads/ex/06b4/00023d1b-dd62d1a8/img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://cf.ppt-online.org/files/slide/8/8EHY5ZKezBIoTP7s9uOy4VSrqb6t3dmilAQfvk/slide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" t="1626" r="2035" b="8017"/>
          <a:stretch/>
        </p:blipFill>
        <p:spPr bwMode="auto">
          <a:xfrm>
            <a:off x="460375" y="228601"/>
            <a:ext cx="4700285" cy="33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0" descr="https://fs00.infourok.ru/images/doc/208/237466/img16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2" descr="https://arhivurokov.ru/multiurok/html/2017/05/15/s_59199751b91f0/img1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http://images.myshared.ru/9/848207/slide_1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660" y="2996952"/>
            <a:ext cx="3731820" cy="3486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44238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fs01.infourok.ru/images/doc/75/91620/img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https://ds02.infourok.ru/uploads/ex/01b4/000028c3-2bd0bb84/img3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" t="5958" r="3228" b="12424"/>
          <a:stretch/>
        </p:blipFill>
        <p:spPr bwMode="auto">
          <a:xfrm>
            <a:off x="155575" y="160338"/>
            <a:ext cx="4374093" cy="304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symptom.in.ua/images/Pervaya_pomosh_pri_perelome_pozvonochnika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668" y="2924944"/>
            <a:ext cx="4332774" cy="37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4238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https://fs00.infourok.ru/images/doc/208/237466/img1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836712"/>
            <a:ext cx="763284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Наложение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окклюзионной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повязки при открытом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пневмотораксе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b="1" dirty="0">
                <a:latin typeface="Arial" pitchFamily="34" charset="0"/>
                <a:cs typeface="Arial" pitchFamily="34" charset="0"/>
              </a:rPr>
              <a:t>Оснащение: 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медицинский бинт, фрагмент воздухонепроницаемого материала, ёмкость с тем или иным вязким веществом для обеспечения герметичности.</a:t>
            </a:r>
          </a:p>
          <a:p>
            <a:pPr algn="just"/>
            <a:r>
              <a:rPr lang="ru-RU" sz="1600" b="1" dirty="0">
                <a:latin typeface="Arial" pitchFamily="34" charset="0"/>
                <a:cs typeface="Arial" pitchFamily="34" charset="0"/>
              </a:rPr>
              <a:t>Техника выполнения. 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Окклюзионная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повязка имеет первостепенное значение при открытом и клапанном пневмотораксе, когда плевральная полость сообщается с атмосферным воздухом через рану. Открытый и клапанный пневмоторакс при наложении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окклюзионной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повязки переводятся в закрытый, прекращается доступ атмосферного воздуха в плевральную полость.</a:t>
            </a: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Порядок наложения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окклюзионной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повязки:</a:t>
            </a: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1. Обработать кожу вокруг раны спиртовым антисептиком.</a:t>
            </a: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2. Наложить стерильную салфетку.</a:t>
            </a: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3. Смазать кожу вокруг раны мазью, кремом, жиром для обеспечения герметизации.</a:t>
            </a: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4. Наложить воздухонепроницаемую ткань (кусок клеенки, целлофана) размером, превышающим размер салфетки на 4-5 см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1600" dirty="0" smtClean="0">
                <a:latin typeface="Arial" pitchFamily="34" charset="0"/>
                <a:cs typeface="Arial" pitchFamily="34" charset="0"/>
              </a:rPr>
              <a:t>5. Закрепить бинтовой повязкой.</a:t>
            </a:r>
          </a:p>
          <a:p>
            <a:pPr algn="just"/>
            <a:r>
              <a:rPr lang="ru-RU" sz="1600" dirty="0" smtClean="0">
                <a:latin typeface="Arial" pitchFamily="34" charset="0"/>
                <a:cs typeface="Arial" pitchFamily="34" charset="0"/>
              </a:rPr>
              <a:t>6. Транспортировать пострадавшего необходимо в положении полусидя.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4104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resent5.com/presentation/12097853_98573451/image-1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2" r="7552" b="4927"/>
          <a:stretch/>
        </p:blipFill>
        <p:spPr bwMode="auto">
          <a:xfrm>
            <a:off x="254001" y="404664"/>
            <a:ext cx="3581400" cy="3354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http://mypresentation.ru/documents/334e53c719b761519c6bd1fb6dfd4d18/img1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6" t="6174" r="5454" b="5303"/>
          <a:stretch/>
        </p:blipFill>
        <p:spPr bwMode="auto">
          <a:xfrm>
            <a:off x="3835402" y="1988840"/>
            <a:ext cx="5037334" cy="447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fs00.infourok.ru/images/doc/208/237469/img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3493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presentacii.ru/documents_2/7a175f29b5c839a5871ec3e44c61f3dc/img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http://images.myshared.ru/7/828387/slide_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2" t="29378" r="4848" b="11053"/>
          <a:stretch/>
        </p:blipFill>
        <p:spPr bwMode="auto">
          <a:xfrm>
            <a:off x="307975" y="181546"/>
            <a:ext cx="4408041" cy="28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im0-tub-ru.yandex.net/i?id=be4cff894d07b9087fd1acbc1af847f9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8" b="18201"/>
          <a:stretch/>
        </p:blipFill>
        <p:spPr bwMode="auto">
          <a:xfrm>
            <a:off x="4556224" y="2708920"/>
            <a:ext cx="4419683" cy="395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www.zdravosil.ru/uploads/posts/2014-12/30-4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99634"/>
            <a:ext cx="4259891" cy="200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9783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m0-tub-ru.yandex.net/i?id=bf84a30e483798c6c40f14946af69603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2" t="4504" r="5949" b="14385"/>
          <a:stretch/>
        </p:blipFill>
        <p:spPr bwMode="auto">
          <a:xfrm>
            <a:off x="251520" y="260648"/>
            <a:ext cx="3666149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ok-t.ru/helpiksorg/baza1/20439465901.files/image1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138" y="260648"/>
            <a:ext cx="504840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900igr.net/up/datas/119183/00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" t="5577" r="6530" b="15301"/>
          <a:stretch/>
        </p:blipFill>
        <p:spPr bwMode="auto">
          <a:xfrm>
            <a:off x="4211960" y="3163251"/>
            <a:ext cx="4726798" cy="320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8" descr="https://arhivurokov.ru/multiurok/html/2017/03/27/s_58d934a671c5a/img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8" name="Picture 10" descr="http://images.myshared.ru/7/828387/slide_2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2" t="6007" r="13867" b="9036"/>
          <a:stretch/>
        </p:blipFill>
        <p:spPr bwMode="auto">
          <a:xfrm>
            <a:off x="493084" y="3168683"/>
            <a:ext cx="3609695" cy="293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386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0192" y="260648"/>
            <a:ext cx="871296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Первая помощь при кровотечении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Внутреннее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кровотечение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: бледность кожных покровов, холодный пот, нарастающая слабость, потеря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сознания.</a:t>
            </a: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  Действия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: уложить больного на спину с приподнятыми ногами и срочно вызвать врача.</a:t>
            </a:r>
            <a:br>
              <a:rPr lang="ru-RU" sz="1600" dirty="0"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Наружное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венозного кровотечение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: кровь темного цвета выделяется непрерывной струей. 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   Действия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: наложить тугую повязку на раневую поверхность.</a:t>
            </a:r>
            <a:br>
              <a:rPr lang="ru-RU" sz="1600" dirty="0"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Наружное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артериальное кровотечение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: кровь ярко-алого цвета выделяется мощной пульсирующей струей. 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    Действия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: остановить кровотечение прижатием пальцами поврежденного сосуда выше места ранения с последующим наложением тугой повязки. Если кровотечение продолжается, наложить жгут не более чем на 1 час с фиксацией времени его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наложения.</a:t>
            </a:r>
          </a:p>
          <a:p>
            <a:pPr algn="just"/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Капиллярное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кровотечение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: Кровоточит вся поверхность раны. </a:t>
            </a:r>
            <a:br>
              <a:rPr lang="ru-RU" sz="1600" dirty="0"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>    Действия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: для остановки рекомендовано применение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гемостатической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губки, тугой повязки.</a:t>
            </a:r>
          </a:p>
        </p:txBody>
      </p:sp>
      <p:pic>
        <p:nvPicPr>
          <p:cNvPr id="5" name="Рисунок 4" descr="первая помощь при кровотечении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" t="4243" r="2307" b="4646"/>
          <a:stretch/>
        </p:blipFill>
        <p:spPr bwMode="auto">
          <a:xfrm>
            <a:off x="2980266" y="4005064"/>
            <a:ext cx="5630333" cy="2381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4888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0ef8/000231d7-edd2f7be/640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04664"/>
            <a:ext cx="727280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5998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properelom.com/wp-content/uploads/2018/02/pmp-pri-perelomah-10-768x5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properelom.com/wp-content/uploads/2018/02/pmp-pri-perelomah-10-768x57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https://ds02.infourok.ru/uploads/ex/01b4/000028c3-2bd0bb84/img3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0" t="8026" r="8896" b="4169"/>
          <a:stretch/>
        </p:blipFill>
        <p:spPr bwMode="auto">
          <a:xfrm>
            <a:off x="2595240" y="2436396"/>
            <a:ext cx="6192688" cy="3728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312738"/>
            <a:ext cx="81369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  1. Необходимо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накладывание </a:t>
            </a:r>
            <a:r>
              <a:rPr lang="ru-RU" sz="1200" dirty="0" err="1">
                <a:latin typeface="Arial" pitchFamily="34" charset="0"/>
                <a:cs typeface="Arial" pitchFamily="34" charset="0"/>
              </a:rPr>
              <a:t>пращевидной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 повязки, которая помогает удерживать нижнюю челюсть. Так можно предотвратить дальнейшее разрушение костных тканей.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    2. Используют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асептическую повязку и тампоны, чтобы побороть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кровотечение.Пережимают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артерию, если имеется сильная струя крови, она ярко-красного цвета и напористая.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   3. Нужно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дать пациенту возможность свободно дышать. Пострадавшему очищают ротовую полость от комков крови и следов рвотного вещества, отодвигают подальше язык, если он запал.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    4. Стоит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использовать холодный компресс для уменьшения отеков при закрытом переломе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    5.Пострадавшего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срочно везут в больницу к травматологу, транспортируя его сидя. Применяют анальгетики для предотвращения болевого шока с возможной потерей сознания.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      Сломанная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верхняя челюсть требует идентичного алгоритма действий, только пациента транспортируют в лежачем положении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105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ages.myshared.ru/5/450172/slide_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5" t="6848" r="5332" b="8709"/>
          <a:stretch/>
        </p:blipFill>
        <p:spPr bwMode="auto">
          <a:xfrm>
            <a:off x="5364088" y="403116"/>
            <a:ext cx="3384376" cy="2493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ds02.infourok.ru/uploads/ex/083b/0000565a-6f113ccf/img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17747"/>
            <a:ext cx="3384376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900igr.net/up/datas/144027/03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12976"/>
            <a:ext cx="4392488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https://ds02.infourok.ru/uploads/ex/094c/0004d7c3-52a96eb2/img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2480"/>
            <a:ext cx="4176464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594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propomosch.ru/wp-content/uploads/2017/07/aptechka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propomosch.ru/wp-content/uploads/2017/07/aptechka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arhivurokov.ru/kopilka/uploads/user_file_53a2cddad81c2/img_user_file_53a2cddad81c2_0_18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2" name="Picture 14" descr="содержание аптеч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548680"/>
            <a:ext cx="7695257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57003" y="1340768"/>
            <a:ext cx="65344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Arial" pitchFamily="34" charset="0"/>
                <a:cs typeface="Arial" pitchFamily="34" charset="0"/>
              </a:rPr>
              <a:t>                              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467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20688"/>
            <a:ext cx="756084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Arial" pitchFamily="34" charset="0"/>
                <a:cs typeface="Arial" pitchFamily="34" charset="0"/>
              </a:rPr>
              <a:t>        Перевязочные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средства вместо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лекарств.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Таким образом, основной упор при составлении нового списка, регламентирующего содержание аптечки автомобильной, был сделан на кровоостанавливающие средства, ведь именно сильная потеря крови до приезда скорой помощи – это основная причина смерти пострадавших в результате ДТП.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   Поэтому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в аптечке присутствует довольно большой перечень различного размера стерильных и нестерильных бинтов, лейкопластырей, жгут и прочие средства. Приведём полный перечень того, что должно быть в новой автомобильной аптечке: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Один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кровоостанавливающий жгут;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Два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пятисантиметровой ширины нестерильных марлевых бинта длиной 5 м;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Два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десятисантиметровой ширины нестерильных марлевых бинта длиной 5 м;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Один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четырнадцатисантиметровый нестерильный марлевый бинт длиной 7 м;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Два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семисантиметровой ширины стерильных марлевых бинта длиной 5 м;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Два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десятисантиметровой ширины стерильных марлевых бинта длиной 5 м;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Один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стерильный четырнадцатисантиметровый марлевый бинт длиной 7 м;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Один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перевязочный стерильный пакет;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Одна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упаковка марлевых стерильных медицинских салфеток;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Бактерицидный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лейкопластырь 4×10 см – 2 шт., а также 1,9×7,2 см – 10 штук;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Один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рулонный лейкопластырь 1×250 см;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Рот-Устройство-Рот» — средство для сердечно-лёгочной реанимации;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Ножницы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одна пара медицинских перчаток, футляр и рекомендации по применению аптечки.</a:t>
            </a:r>
          </a:p>
        </p:txBody>
      </p:sp>
    </p:spTree>
    <p:extLst>
      <p:ext uri="{BB962C8B-B14F-4D97-AF65-F5344CB8AC3E}">
        <p14:creationId xmlns:p14="http://schemas.microsoft.com/office/powerpoint/2010/main" val="2259575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ovety-idei.ru/wp-content/uploads/2017/07/%D0%A1%D1%82%D0%B5%D0%BF%D0%B5%D0%BD%D0%B8-%D0%BE%D0%B6%D0%BE%D0%B3%D0%BE%D0%B2-768x57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9378"/>
            <a:ext cx="4104456" cy="3817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im0-tub-ru.yandex.net/i?id=f62f8d1a7c83381143c644fee613d7c7&amp;n=1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0" t="12436" r="5625" b="13441"/>
          <a:stretch/>
        </p:blipFill>
        <p:spPr bwMode="auto">
          <a:xfrm>
            <a:off x="4644008" y="2636912"/>
            <a:ext cx="4165682" cy="39604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050196" y="685146"/>
            <a:ext cx="464400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57200" y="24823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777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79208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Как оказать первую помощь при ожоге щелочью?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Немедленно снять верхнюю одежду, на которую попади щелочные растворы, с пострадавшего.</a:t>
            </a:r>
            <a:endParaRPr lang="ru-RU" sz="1400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Для устранения реагирующего вещества нужно тщательно промыть место повреждения под проточной водой. Если промывание производится сразу после получения травмы, то длительность процедуры составляет 20 минут. В том случае, если оказание первичной помощи несколько затянулось, то место ожога промывают под водой в течение получаса.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Нельзя мазать ожоги маслами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Строго запрещено удалять щелочь с кожи пострадавшего салфетками или полотенцем, таким образом происходит еще большее проникновение реагента в кожную структуру.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Нейтрализовать действие щелочного реагента кислотами. Рекомендуется использовать раствор уксусной или лимонной кислоты.</a:t>
            </a:r>
            <a:endParaRPr lang="ru-RU" sz="1400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Для уменьшения боль можно наложить влажную стерильную ткань.</a:t>
            </a:r>
            <a:endParaRPr lang="ru-RU" sz="1400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Если получен ожог 2 степени, для которого характерно появление волдырей, то нужно наложить </a:t>
            </a:r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стерильнаю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повязку. Она предотвратить проникновение пыли и загрязнений в раневую поверхность.</a:t>
            </a:r>
            <a:endParaRPr lang="ru-RU" sz="1400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Вызвать бригаду скорой помощи пострадавшему.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400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" name="Рисунок 61" descr="Запрещенный припараты">
            <a:hlinkClick r:id="rId2" tooltip="&quot;Запрещенный припараты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77072"/>
            <a:ext cx="28575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816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764704"/>
            <a:ext cx="784887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u="sng" dirty="0"/>
              <a:t>Как оказать первую помощь при попадании кислоты на кожу?</a:t>
            </a:r>
            <a:endParaRPr lang="ru-RU" dirty="0"/>
          </a:p>
          <a:p>
            <a:pPr fontAlgn="t"/>
            <a:r>
              <a:rPr lang="ru-RU" dirty="0"/>
              <a:t>1. В первую очередь рекомендуется тщательно промыть обожженный участок проточной водой (в течение 15-20 минут), чтобы снизить концентрацию химического вещества. После этого следует еще раз промыть пораженный участок уже мыльной водой или раствором пищевой соды (чайная ложка соды на стакан воды).</a:t>
            </a:r>
          </a:p>
          <a:p>
            <a:pPr fontAlgn="t"/>
            <a:r>
              <a:rPr lang="ru-RU" dirty="0"/>
              <a:t>2. Старайтесь не касаться обожженного участка руками, это может привести к попаданию на вас остатков кислоты и принести боль пострадавшему. Вообще все манипуляции лучше проводить в плотных перчатках.</a:t>
            </a:r>
          </a:p>
          <a:p>
            <a:pPr fontAlgn="t"/>
            <a:r>
              <a:rPr lang="ru-RU" dirty="0"/>
              <a:t>3. Освободите обожженную поверхность кожи от одежды, если не получается снять – отрежьте ножницами. Однако не отдирайте ткань от поверхности кожи, если она не снимается.</a:t>
            </a:r>
          </a:p>
          <a:p>
            <a:pPr fontAlgn="t"/>
            <a:r>
              <a:rPr lang="ru-RU" dirty="0"/>
              <a:t>4. Если у человека шок (он побледнел, дыхание учащается, пульс едва прощупывается) следует дать пострадавшему 15-20 капель настойки валерианы.</a:t>
            </a:r>
          </a:p>
          <a:p>
            <a:pPr fontAlgn="t"/>
            <a:r>
              <a:rPr lang="ru-RU" dirty="0"/>
              <a:t>5. После оказания первой помощи необходимо обязательно обратиться к врачу.</a:t>
            </a:r>
          </a:p>
        </p:txBody>
      </p:sp>
    </p:spTree>
    <p:extLst>
      <p:ext uri="{BB962C8B-B14F-4D97-AF65-F5344CB8AC3E}">
        <p14:creationId xmlns:p14="http://schemas.microsoft.com/office/powerpoint/2010/main" val="32329963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405</TotalTime>
  <Words>851</Words>
  <Application>Microsoft Office PowerPoint</Application>
  <PresentationFormat>Экран (4:3)</PresentationFormat>
  <Paragraphs>78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Открытая</vt:lpstr>
      <vt:lpstr>Первая медицинская помощь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Первая помощь при сильном ушибе живота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Первая медицинская помощь</dc:title>
  <dc:creator>админ</dc:creator>
  <cp:lastModifiedBy>админ</cp:lastModifiedBy>
  <cp:revision>47</cp:revision>
  <dcterms:created xsi:type="dcterms:W3CDTF">2018-04-19T11:50:08Z</dcterms:created>
  <dcterms:modified xsi:type="dcterms:W3CDTF">2018-04-20T12:07:13Z</dcterms:modified>
</cp:coreProperties>
</file>