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7" r:id="rId2"/>
    <p:sldId id="289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7" r:id="rId21"/>
    <p:sldId id="295" r:id="rId22"/>
    <p:sldId id="296" r:id="rId23"/>
    <p:sldId id="298" r:id="rId24"/>
    <p:sldId id="279" r:id="rId25"/>
    <p:sldId id="280" r:id="rId26"/>
    <p:sldId id="281" r:id="rId27"/>
    <p:sldId id="282" r:id="rId28"/>
    <p:sldId id="283" r:id="rId29"/>
    <p:sldId id="284" r:id="rId30"/>
    <p:sldId id="292" r:id="rId31"/>
    <p:sldId id="293" r:id="rId32"/>
    <p:sldId id="285" r:id="rId33"/>
    <p:sldId id="286" r:id="rId34"/>
    <p:sldId id="299" r:id="rId35"/>
    <p:sldId id="294" r:id="rId36"/>
    <p:sldId id="301" r:id="rId37"/>
    <p:sldId id="300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378FC-033E-4ECA-863B-89651AD4CB03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88D57A-AB92-4F54-A7FE-52E33750B2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5958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88D57A-AB92-4F54-A7FE-52E33750B2C8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2347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C5539-2F48-4CAB-865E-63DEE1EE3929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94724-7EDC-43FC-BBE1-FFAA06C273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C5539-2F48-4CAB-865E-63DEE1EE3929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94724-7EDC-43FC-BBE1-FFAA06C273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C5539-2F48-4CAB-865E-63DEE1EE3929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94724-7EDC-43FC-BBE1-FFAA06C273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C5539-2F48-4CAB-865E-63DEE1EE3929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94724-7EDC-43FC-BBE1-FFAA06C273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C5539-2F48-4CAB-865E-63DEE1EE3929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94724-7EDC-43FC-BBE1-FFAA06C273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C5539-2F48-4CAB-865E-63DEE1EE3929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94724-7EDC-43FC-BBE1-FFAA06C273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C5539-2F48-4CAB-865E-63DEE1EE3929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94724-7EDC-43FC-BBE1-FFAA06C273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C5539-2F48-4CAB-865E-63DEE1EE3929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94724-7EDC-43FC-BBE1-FFAA06C273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C5539-2F48-4CAB-865E-63DEE1EE3929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94724-7EDC-43FC-BBE1-FFAA06C273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C5539-2F48-4CAB-865E-63DEE1EE3929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94724-7EDC-43FC-BBE1-FFAA06C273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C5539-2F48-4CAB-865E-63DEE1EE3929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94724-7EDC-43FC-BBE1-FFAA06C273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4C5539-2F48-4CAB-865E-63DEE1EE3929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F94724-7EDC-43FC-BBE1-FFAA06C2735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jpg"/><Relationship Id="rId4" Type="http://schemas.openxmlformats.org/officeDocument/2006/relationships/image" Target="../media/image5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41626" y="2400856"/>
            <a:ext cx="6014750" cy="1754326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«ИСТОРИЯ СОЗДАНИЯ</a:t>
            </a:r>
          </a:p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ВООРУЖЕННЫХ СИЛ</a:t>
            </a:r>
          </a:p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РОССИЙСКОЙ ФЕДЕРАЦИИ»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3" name="Рисунок 2" descr="gerb_vs_r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24592"/>
            <a:ext cx="3672408" cy="2376264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371600" y="4581128"/>
            <a:ext cx="7448872" cy="1057672"/>
          </a:xfrm>
        </p:spPr>
        <p:txBody>
          <a:bodyPr>
            <a:normAutofit fontScale="92500" lnSpcReduction="20000"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Выполнил: </a:t>
            </a:r>
            <a:r>
              <a:rPr lang="ru-RU" sz="2800" dirty="0" err="1" smtClean="0">
                <a:solidFill>
                  <a:srgbClr val="C00000"/>
                </a:solidFill>
              </a:rPr>
              <a:t>Афонин</a:t>
            </a:r>
            <a:r>
              <a:rPr lang="ru-RU" sz="2800" dirty="0" smtClean="0">
                <a:solidFill>
                  <a:srgbClr val="C00000"/>
                </a:solidFill>
              </a:rPr>
              <a:t> Владимир Иванович, педагог дополнительного образования, высшей категории, МБУДО «ЦВР» ИГОСК 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ide-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16632"/>
            <a:ext cx="8784976" cy="6552728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</p:spTree>
  </p:cSld>
  <p:clrMapOvr>
    <a:masterClrMapping/>
  </p:clrMapOvr>
  <p:transition>
    <p:wedg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332656"/>
            <a:ext cx="7675243" cy="46166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Военная реформа Петра </a:t>
            </a:r>
            <a:r>
              <a:rPr lang="en-US" sz="2400" b="1" dirty="0" smtClean="0">
                <a:solidFill>
                  <a:srgbClr val="C00000"/>
                </a:solidFill>
              </a:rPr>
              <a:t>I</a:t>
            </a:r>
            <a:r>
              <a:rPr lang="ru-RU" sz="2400" b="1" dirty="0" smtClean="0">
                <a:solidFill>
                  <a:srgbClr val="C00000"/>
                </a:solidFill>
              </a:rPr>
              <a:t>, создание регулярной армии.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 descr="0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screen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0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creen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ide-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88640"/>
            <a:ext cx="8496944" cy="48965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5576" y="5229200"/>
            <a:ext cx="76558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«Только тот государь обе руки имеет, который и войско</a:t>
            </a:r>
          </a:p>
          <a:p>
            <a:r>
              <a:rPr lang="ru-RU" sz="2400" b="1" dirty="0"/>
              <a:t>с</a:t>
            </a:r>
            <a:r>
              <a:rPr lang="ru-RU" sz="2400" b="1" dirty="0" smtClean="0"/>
              <a:t>ухопутное и флот имеет.»       </a:t>
            </a:r>
            <a:r>
              <a:rPr lang="ru-RU" sz="2400" b="1" dirty="0">
                <a:solidFill>
                  <a:srgbClr val="C00000"/>
                </a:solidFill>
                <a:latin typeface="Monotype Corsiva" pitchFamily="66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  <a:t> Петр </a:t>
            </a:r>
            <a:r>
              <a:rPr lang="ru-RU" sz="2400" b="1" dirty="0" err="1" smtClean="0">
                <a:solidFill>
                  <a:srgbClr val="C00000"/>
                </a:solidFill>
                <a:latin typeface="Monotype Corsiva" pitchFamily="66" charset="0"/>
              </a:rPr>
              <a:t>Великий=</a:t>
            </a:r>
            <a:endParaRPr lang="ru-RU" sz="2400" b="1" dirty="0" smtClean="0"/>
          </a:p>
          <a:p>
            <a:endParaRPr lang="ru-RU" sz="2400" b="1" dirty="0" smtClean="0"/>
          </a:p>
          <a:p>
            <a:endParaRPr lang="ru-RU" sz="2400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32de2fa4ac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836712"/>
            <a:ext cx="8928992" cy="51513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9.jpg"/>
          <p:cNvPicPr>
            <a:picLocks noChangeAspect="1"/>
          </p:cNvPicPr>
          <p:nvPr/>
        </p:nvPicPr>
        <p:blipFill rotWithShape="1">
          <a:blip r:embed="rId2" cstate="print"/>
          <a:srcRect l="11966"/>
          <a:stretch/>
        </p:blipFill>
        <p:spPr>
          <a:xfrm>
            <a:off x="611560" y="260648"/>
            <a:ext cx="7992888" cy="59766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orig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90675" y="442912"/>
            <a:ext cx="5962650" cy="59721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16632"/>
            <a:ext cx="8784976" cy="6552728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260648"/>
            <a:ext cx="8128000" cy="6096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87824" y="1268760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1462 - 1505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596" y="188640"/>
            <a:ext cx="6219775" cy="648072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87" t="4851" r="6688" b="46850"/>
          <a:stretch/>
        </p:blipFill>
        <p:spPr>
          <a:xfrm>
            <a:off x="46446" y="1052736"/>
            <a:ext cx="2736304" cy="331236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8568952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7763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3" t="924" r="47368" b="49600"/>
          <a:stretch/>
        </p:blipFill>
        <p:spPr>
          <a:xfrm>
            <a:off x="251520" y="787504"/>
            <a:ext cx="3600400" cy="2544778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idx="4294967295"/>
          </p:nvPr>
        </p:nvSpPr>
        <p:spPr>
          <a:xfrm>
            <a:off x="755576" y="4077072"/>
            <a:ext cx="8064500" cy="223224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 smtClean="0"/>
              <a:t>     </a:t>
            </a:r>
            <a:r>
              <a:rPr lang="en-US" sz="2000" dirty="0" smtClean="0"/>
              <a:t> </a:t>
            </a:r>
            <a:r>
              <a:rPr lang="ru-RU" sz="2000" dirty="0" smtClean="0"/>
              <a:t>  </a:t>
            </a:r>
            <a:r>
              <a:rPr lang="ru-RU" sz="2000" dirty="0" smtClean="0"/>
              <a:t>В 1874 году был утвержден новый Устав о воинской повинности. С этого времени в России отменили рекрутские наборы в армию и ввели всеобщую воинскую повинность, которая распространялась на мужское население всех классов и сословий, достигшее возраста 21 год. Общий срок службы устанавливался в 15 лет: из них 6 лет приходилось на действительную военную службу, 9 лет – на пребывание в запасе. </a:t>
            </a:r>
            <a:endParaRPr lang="ru-RU" sz="20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36385"/>
            <a:ext cx="1656184" cy="235110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36385"/>
            <a:ext cx="1521033" cy="235110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185" y="188640"/>
            <a:ext cx="1584176" cy="2398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0112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7" t="50871"/>
          <a:stretch/>
        </p:blipFill>
        <p:spPr>
          <a:xfrm>
            <a:off x="2843808" y="3717032"/>
            <a:ext cx="5760640" cy="251089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79" t="50163" r="46491"/>
          <a:stretch/>
        </p:blipFill>
        <p:spPr>
          <a:xfrm>
            <a:off x="611560" y="3717032"/>
            <a:ext cx="1800200" cy="251089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01" b="16401"/>
          <a:stretch/>
        </p:blipFill>
        <p:spPr>
          <a:xfrm>
            <a:off x="1441858" y="380088"/>
            <a:ext cx="3068935" cy="210485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572000" y="232505"/>
            <a:ext cx="381591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На вооружение пехоты в 1891 году была принята магазинная нарезная пятизарядная винтовка Мосина калибра 7,62 мм. В артиллерию стали поступать стальные орудия с нарезным стволом, имеющие большую дальность стрельбы. Во второй половине </a:t>
            </a:r>
            <a:r>
              <a:rPr lang="en-US" dirty="0"/>
              <a:t>XIX </a:t>
            </a:r>
            <a:r>
              <a:rPr lang="ru-RU" dirty="0"/>
              <a:t>века в России был осуществлен переход от парусного к паровому броненосному флоту.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37" r="75885" b="47202"/>
          <a:stretch/>
        </p:blipFill>
        <p:spPr>
          <a:xfrm>
            <a:off x="107504" y="380087"/>
            <a:ext cx="1224136" cy="210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1727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12.jpg"/>
          <p:cNvPicPr>
            <a:picLocks noChangeAspect="1"/>
          </p:cNvPicPr>
          <p:nvPr/>
        </p:nvPicPr>
        <p:blipFill rotWithShape="1">
          <a:blip r:embed="rId2" cstate="print"/>
          <a:srcRect l="41803" t="27174" r="4099" b="14131"/>
          <a:stretch/>
        </p:blipFill>
        <p:spPr>
          <a:xfrm>
            <a:off x="4067944" y="548680"/>
            <a:ext cx="4752528" cy="504056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3761232" cy="26304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140968"/>
            <a:ext cx="3707904" cy="348105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71"/>
            <a:ext cx="9144000" cy="68558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5576" y="692696"/>
            <a:ext cx="7272808" cy="46166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Georgia" pitchFamily="18" charset="0"/>
              </a:rPr>
              <a:t>Военные реформы  начала</a:t>
            </a:r>
            <a:r>
              <a:rPr lang="en-US" sz="2400" b="1" dirty="0" smtClean="0">
                <a:solidFill>
                  <a:schemeClr val="bg1"/>
                </a:solidFill>
                <a:latin typeface="Georgia" pitchFamily="18" charset="0"/>
              </a:rPr>
              <a:t> XX</a:t>
            </a:r>
            <a:r>
              <a:rPr lang="ru-RU" sz="2400" b="1" dirty="0" smtClean="0">
                <a:solidFill>
                  <a:schemeClr val="bg1"/>
                </a:solidFill>
                <a:latin typeface="Georgia" pitchFamily="18" charset="0"/>
              </a:rPr>
              <a:t> века</a:t>
            </a:r>
            <a:r>
              <a:rPr lang="en-US" sz="2400" b="1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endParaRPr lang="ru-RU" sz="2400" b="1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ide_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ide-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16632"/>
            <a:ext cx="8856984" cy="6552728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3" y="260648"/>
            <a:ext cx="87849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</a:rPr>
              <a:t>Организация вооруженных сил Московского государства в </a:t>
            </a:r>
            <a:r>
              <a:rPr lang="en-US" sz="2800" b="1" dirty="0" smtClean="0">
                <a:solidFill>
                  <a:schemeClr val="tx2"/>
                </a:solidFill>
              </a:rPr>
              <a:t>XIV-XV </a:t>
            </a:r>
            <a:r>
              <a:rPr lang="ru-RU" sz="2800" b="1" dirty="0" smtClean="0">
                <a:solidFill>
                  <a:schemeClr val="tx2"/>
                </a:solidFill>
              </a:rPr>
              <a:t>веках</a:t>
            </a:r>
            <a:endParaRPr lang="ru-RU" sz="2800" b="1" dirty="0">
              <a:solidFill>
                <a:schemeClr val="tx2"/>
              </a:solidFill>
            </a:endParaRPr>
          </a:p>
        </p:txBody>
      </p:sp>
      <p:pic>
        <p:nvPicPr>
          <p:cNvPr id="6" name="Рисунок 5" descr="a6340b5cfd6361eee07f25e3d11a7038-800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250400"/>
            <a:ext cx="8208912" cy="52029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dissolv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8640"/>
            <a:ext cx="849694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Трижды герои Советского Союза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Рисунок 2" descr="DkD6Ry-WsAUZiZC.jpg lar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3" y="1916832"/>
            <a:ext cx="3816423" cy="4752528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5220072" y="2492896"/>
            <a:ext cx="3078087" cy="1938992"/>
          </a:xfrm>
          <a:prstGeom prst="rect">
            <a:avLst/>
          </a:prstGeom>
          <a:solidFill>
            <a:srgbClr val="FFC000"/>
          </a:solidFill>
          <a:ln w="190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Georgia" pitchFamily="18" charset="0"/>
              </a:rPr>
              <a:t>Слева направо:</a:t>
            </a:r>
          </a:p>
          <a:p>
            <a:endParaRPr lang="ru-RU" sz="2400" b="1" dirty="0" smtClean="0">
              <a:latin typeface="Georgia" pitchFamily="18" charset="0"/>
            </a:endParaRPr>
          </a:p>
          <a:p>
            <a:r>
              <a:rPr lang="ru-RU" sz="2400" b="1" dirty="0" err="1" smtClean="0">
                <a:latin typeface="Georgia" pitchFamily="18" charset="0"/>
              </a:rPr>
              <a:t>Покрышкин</a:t>
            </a:r>
            <a:r>
              <a:rPr lang="ru-RU" sz="2400" b="1" dirty="0" smtClean="0">
                <a:latin typeface="Georgia" pitchFamily="18" charset="0"/>
              </a:rPr>
              <a:t> А.И.</a:t>
            </a:r>
          </a:p>
          <a:p>
            <a:r>
              <a:rPr lang="ru-RU" sz="2400" b="1" dirty="0" smtClean="0">
                <a:latin typeface="Georgia" pitchFamily="18" charset="0"/>
              </a:rPr>
              <a:t>Жуков Г.К.</a:t>
            </a:r>
          </a:p>
          <a:p>
            <a:r>
              <a:rPr lang="ru-RU" sz="2400" b="1" dirty="0" err="1" smtClean="0">
                <a:latin typeface="Georgia" pitchFamily="18" charset="0"/>
              </a:rPr>
              <a:t>Кожедуб</a:t>
            </a:r>
            <a:r>
              <a:rPr lang="ru-RU" sz="2400" b="1" dirty="0" smtClean="0">
                <a:latin typeface="Georgia" pitchFamily="18" charset="0"/>
              </a:rPr>
              <a:t> И.Н.</a:t>
            </a:r>
            <a:endParaRPr lang="ru-RU" sz="2400" b="1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410" y="188640"/>
            <a:ext cx="897918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Кавалеры 2 орденов Победы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3" name="Рисунок 2" descr="org_gqdv16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052736"/>
            <a:ext cx="1944216" cy="1728192"/>
          </a:xfrm>
          <a:prstGeom prst="rect">
            <a:avLst/>
          </a:prstGeom>
        </p:spPr>
      </p:pic>
      <p:pic>
        <p:nvPicPr>
          <p:cNvPr id="4" name="Рисунок 3" descr="org_gqdv16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3728" y="1052736"/>
            <a:ext cx="1728192" cy="1728192"/>
          </a:xfrm>
          <a:prstGeom prst="rect">
            <a:avLst/>
          </a:prstGeom>
        </p:spPr>
      </p:pic>
      <p:pic>
        <p:nvPicPr>
          <p:cNvPr id="5" name="Рисунок 4" descr="s12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2780928"/>
            <a:ext cx="3096344" cy="3672408"/>
          </a:xfrm>
          <a:prstGeom prst="rect">
            <a:avLst/>
          </a:prstGeom>
        </p:spPr>
      </p:pic>
      <p:pic>
        <p:nvPicPr>
          <p:cNvPr id="7" name="Рисунок 6" descr="zhukov-georgii-konstantinovich-foto-s-nagradami-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19872" y="2996952"/>
            <a:ext cx="2448272" cy="3240360"/>
          </a:xfrm>
          <a:prstGeom prst="rect">
            <a:avLst/>
          </a:prstGeom>
        </p:spPr>
      </p:pic>
      <p:pic>
        <p:nvPicPr>
          <p:cNvPr id="8" name="Рисунок 7" descr="563775_preview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00192" y="2996952"/>
            <a:ext cx="2520280" cy="324036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707904" y="630932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Жуков Г.К.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660232" y="6309320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Василевский А.М.</a:t>
            </a:r>
            <a:endParaRPr lang="ru-RU" b="1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0061420_437530393.pdf-2.jpg"/>
          <p:cNvPicPr>
            <a:picLocks noChangeAspect="1"/>
          </p:cNvPicPr>
          <p:nvPr/>
        </p:nvPicPr>
        <p:blipFill rotWithShape="1">
          <a:blip r:embed="rId2" cstate="print"/>
          <a:srcRect l="9999" t="7778" r="6667" b="4444"/>
          <a:stretch/>
        </p:blipFill>
        <p:spPr>
          <a:xfrm>
            <a:off x="323528" y="404664"/>
            <a:ext cx="8424936" cy="6120680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resent5.com/presentation/1/90061420_437530393.pdf-img/90061420_437530393.pdf-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1" t="8400" r="5501" b="13201"/>
          <a:stretch/>
        </p:blipFill>
        <p:spPr bwMode="auto">
          <a:xfrm>
            <a:off x="683568" y="548680"/>
            <a:ext cx="7992888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8280920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1128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70"/>
          <a:stretch/>
        </p:blipFill>
        <p:spPr>
          <a:xfrm>
            <a:off x="467544" y="260648"/>
            <a:ext cx="8208912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9694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32656"/>
            <a:ext cx="8064896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6908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3657600" cy="24384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88640"/>
            <a:ext cx="3981128" cy="24384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068960"/>
            <a:ext cx="3657600" cy="28083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068960"/>
            <a:ext cx="3981128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6591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a29ff035576c97fe61d23f3283321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332656"/>
            <a:ext cx="3816424" cy="47525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39952" y="1628800"/>
            <a:ext cx="461417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В наиболее важных походах к боевым частям присоединялись отряды вспомогательного назначения  </a:t>
            </a:r>
            <a:r>
              <a:rPr lang="ru-RU" sz="2000" dirty="0" smtClean="0">
                <a:solidFill>
                  <a:schemeClr val="tx2"/>
                </a:solidFill>
              </a:rPr>
              <a:t>ополчение.</a:t>
            </a:r>
          </a:p>
          <a:p>
            <a:pPr algn="just"/>
            <a:r>
              <a:rPr lang="ru-RU" sz="2000" dirty="0" smtClean="0">
                <a:solidFill>
                  <a:srgbClr val="FF0000"/>
                </a:solidFill>
              </a:rPr>
              <a:t>Ополчение </a:t>
            </a:r>
            <a:r>
              <a:rPr lang="ru-RU" sz="2000" dirty="0" smtClean="0">
                <a:solidFill>
                  <a:schemeClr val="tx2"/>
                </a:solidFill>
              </a:rPr>
              <a:t>состояло из посадских людей и крестьян, который были плохо вооружены и малопригодны к боевым действиям, которые в основном использовались для охраны обозов, строительства дорог, выполнения инженерных работ при осадах вражеских крепостей.</a:t>
            </a:r>
            <a:endParaRPr lang="ru-RU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332656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Военная реформа Ивана Грозного в середине </a:t>
            </a:r>
            <a:r>
              <a:rPr lang="en-US" sz="2400" b="1" dirty="0" smtClean="0">
                <a:solidFill>
                  <a:srgbClr val="C00000"/>
                </a:solidFill>
              </a:rPr>
              <a:t>XVI </a:t>
            </a:r>
            <a:r>
              <a:rPr lang="ru-RU" sz="2400" b="1" dirty="0" smtClean="0">
                <a:solidFill>
                  <a:srgbClr val="C00000"/>
                </a:solidFill>
              </a:rPr>
              <a:t>века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 descr="s1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3" y="1052736"/>
            <a:ext cx="2736304" cy="3528392"/>
          </a:xfrm>
          <a:prstGeom prst="rect">
            <a:avLst/>
          </a:prstGeom>
        </p:spPr>
      </p:pic>
      <p:pic>
        <p:nvPicPr>
          <p:cNvPr id="4" name="Рисунок 3" descr="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3356992"/>
            <a:ext cx="2520280" cy="33843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99792" y="816579"/>
            <a:ext cx="612068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       Посто</a:t>
            </a:r>
            <a:r>
              <a:rPr lang="ru-RU" sz="1600" dirty="0" smtClean="0"/>
              <a:t>янное войско ведет свое начало со стрельцов Ивана </a:t>
            </a:r>
            <a:r>
              <a:rPr lang="en-US" sz="1600" dirty="0" smtClean="0"/>
              <a:t>IV</a:t>
            </a:r>
            <a:r>
              <a:rPr lang="ru-RU" sz="1600" dirty="0" smtClean="0"/>
              <a:t> Грозного. В древнерусском государстве войско состояло из дружин великого князя и местных князей, а также из ополчения на период похода или войны.</a:t>
            </a:r>
          </a:p>
          <a:p>
            <a:pPr algn="just"/>
            <a:r>
              <a:rPr lang="ru-RU" sz="1600" dirty="0"/>
              <a:t> </a:t>
            </a:r>
            <a:r>
              <a:rPr lang="ru-RU" sz="1600" dirty="0" smtClean="0"/>
              <a:t>       Единое русское войско создавалось в виде поместного, которое состояло в основном из конных воинов. В конце </a:t>
            </a:r>
            <a:r>
              <a:rPr lang="en-US" sz="1600" dirty="0" smtClean="0"/>
              <a:t>XV</a:t>
            </a:r>
            <a:r>
              <a:rPr lang="ru-RU" sz="1600" dirty="0" smtClean="0"/>
              <a:t> века в связи с распространением огнестрельного</a:t>
            </a:r>
          </a:p>
          <a:p>
            <a:pPr algn="just"/>
            <a:r>
              <a:rPr lang="ru-RU" sz="1600" dirty="0"/>
              <a:t>о</a:t>
            </a:r>
            <a:r>
              <a:rPr lang="ru-RU" sz="1600" dirty="0" smtClean="0"/>
              <a:t>ружия появилась поместная пехота - </a:t>
            </a:r>
            <a:r>
              <a:rPr lang="ru-RU" sz="1600" dirty="0" err="1" smtClean="0">
                <a:solidFill>
                  <a:srgbClr val="C00000"/>
                </a:solidFill>
              </a:rPr>
              <a:t>пищальщики</a:t>
            </a:r>
            <a:r>
              <a:rPr lang="ru-RU" sz="1600" dirty="0" smtClean="0"/>
              <a:t>.</a:t>
            </a:r>
          </a:p>
          <a:p>
            <a:pPr algn="just"/>
            <a:r>
              <a:rPr lang="ru-RU" sz="1600" dirty="0"/>
              <a:t> </a:t>
            </a:r>
            <a:r>
              <a:rPr lang="ru-RU" sz="1600" dirty="0" smtClean="0"/>
              <a:t>        Однако поместная конница и поместная пехота не являлись постоянным войском. В случае необходимости их требовалось созывать по Указу государя.</a:t>
            </a:r>
          </a:p>
          <a:p>
            <a:endParaRPr lang="ru-RU" b="1" dirty="0" smtClean="0"/>
          </a:p>
          <a:p>
            <a:endParaRPr lang="ru-RU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43181b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332656"/>
            <a:ext cx="3168352" cy="53285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63888" y="332656"/>
            <a:ext cx="504056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После второго Казанского похода,</a:t>
            </a:r>
            <a:r>
              <a:rPr lang="en-US" dirty="0" smtClean="0"/>
              <a:t> </a:t>
            </a:r>
            <a:r>
              <a:rPr lang="ru-RU" dirty="0" smtClean="0"/>
              <a:t>неудача</a:t>
            </a:r>
            <a:r>
              <a:rPr lang="en-US" dirty="0" smtClean="0"/>
              <a:t> </a:t>
            </a:r>
            <a:r>
              <a:rPr lang="ru-RU" dirty="0" smtClean="0"/>
              <a:t>которого объяснялась отсутствием</a:t>
            </a:r>
            <a:r>
              <a:rPr lang="en-US" dirty="0" smtClean="0"/>
              <a:t> </a:t>
            </a:r>
            <a:r>
              <a:rPr lang="ru-RU" dirty="0" smtClean="0"/>
              <a:t>большого числа пешей рати, царь </a:t>
            </a:r>
            <a:r>
              <a:rPr lang="ru-RU" dirty="0" smtClean="0">
                <a:solidFill>
                  <a:srgbClr val="C00000"/>
                </a:solidFill>
              </a:rPr>
              <a:t>Иван</a:t>
            </a:r>
            <a:r>
              <a:rPr lang="en-US" dirty="0" smtClean="0">
                <a:solidFill>
                  <a:srgbClr val="C00000"/>
                </a:solidFill>
              </a:rPr>
              <a:t> IV </a:t>
            </a:r>
            <a:r>
              <a:rPr lang="ru-RU" dirty="0" smtClean="0">
                <a:solidFill>
                  <a:srgbClr val="C00000"/>
                </a:solidFill>
              </a:rPr>
              <a:t>Грозный в 1550г. Издал высочайший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ru-RU" dirty="0" smtClean="0">
                <a:solidFill>
                  <a:srgbClr val="C00000"/>
                </a:solidFill>
              </a:rPr>
              <a:t>Указ о создании нового войска из «выборных стрельцов из пищалей» численностью  отряда в 3000 человек. Он состоял из шести «статей» (полков) по 500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ru-RU" dirty="0" smtClean="0">
                <a:solidFill>
                  <a:srgbClr val="C00000"/>
                </a:solidFill>
              </a:rPr>
              <a:t>стрельцов в каждой. Статьи делились на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ru-RU" dirty="0" smtClean="0">
                <a:solidFill>
                  <a:srgbClr val="C00000"/>
                </a:solidFill>
              </a:rPr>
              <a:t>стрелецкие сотни. Командный состав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ru-RU" dirty="0" smtClean="0">
                <a:solidFill>
                  <a:srgbClr val="C00000"/>
                </a:solidFill>
              </a:rPr>
              <a:t>назначался из «детей боярских».</a:t>
            </a:r>
          </a:p>
          <a:p>
            <a:endParaRPr lang="ru-RU" sz="2400" b="1" dirty="0" smtClean="0">
              <a:solidFill>
                <a:srgbClr val="C00000"/>
              </a:solidFill>
            </a:endParaRPr>
          </a:p>
          <a:p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707905" y="3429000"/>
            <a:ext cx="50405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Стрелецкие полки- «статьи»- стали называться приказами численностью 500-1000</a:t>
            </a:r>
            <a:r>
              <a:rPr lang="en-US" dirty="0" smtClean="0"/>
              <a:t> </a:t>
            </a:r>
            <a:r>
              <a:rPr lang="ru-RU" dirty="0" smtClean="0"/>
              <a:t>человек в каждом. Приказы организационно</a:t>
            </a:r>
            <a:r>
              <a:rPr lang="en-US" dirty="0" smtClean="0"/>
              <a:t> </a:t>
            </a:r>
            <a:r>
              <a:rPr lang="ru-RU" dirty="0" smtClean="0"/>
              <a:t>делились на сотни, полусотни и десятки.</a:t>
            </a:r>
          </a:p>
          <a:p>
            <a:pPr algn="just"/>
            <a:r>
              <a:rPr lang="ru-RU" dirty="0" smtClean="0"/>
              <a:t>Приказом команд</a:t>
            </a:r>
            <a:r>
              <a:rPr lang="ru-RU" dirty="0"/>
              <a:t>о</a:t>
            </a:r>
            <a:r>
              <a:rPr lang="ru-RU" dirty="0" smtClean="0"/>
              <a:t>вал стрелецкий голова (полковник). Ниже его в званиях стояли сотники,</a:t>
            </a:r>
            <a:r>
              <a:rPr lang="ru-RU" dirty="0"/>
              <a:t> </a:t>
            </a:r>
            <a:r>
              <a:rPr lang="ru-RU" dirty="0" err="1" smtClean="0"/>
              <a:t>полусотники</a:t>
            </a:r>
            <a:r>
              <a:rPr lang="ru-RU" dirty="0" smtClean="0"/>
              <a:t> и десятники. 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84988112-s.-v.-ivanov-1864-1910-streltsi.-19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1"/>
            <a:ext cx="3528392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908041" y="1057960"/>
            <a:ext cx="49844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Царь-самодержец управлял стрелецким войском через специально созданный Стрелецкий приказ. Стрельцы каждого приказа имели отличительную форму одежды.</a:t>
            </a:r>
          </a:p>
          <a:p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83768" y="2996952"/>
            <a:ext cx="64807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/>
              <a:t>     </a:t>
            </a:r>
            <a:r>
              <a:rPr lang="ru-RU" sz="2000" dirty="0" smtClean="0"/>
              <a:t>Вооружение стрельца состояло из гладкоствольной пищали (фитильного ружья), сабли и бердыша (боевого топора). Стрелецкое войско комплектовалось из царского окружения,</a:t>
            </a:r>
            <a:r>
              <a:rPr lang="ru-RU" sz="2000" dirty="0"/>
              <a:t> </a:t>
            </a:r>
            <a:r>
              <a:rPr lang="ru-RU" sz="2000" dirty="0" smtClean="0"/>
              <a:t>т.е. свободного населения. Располагались стрелецкие полки в слободах. В мирное время на них возлагалась гарнизонная и пограничная служба. В военное время стрельцы - это серьезная угроза противнику.</a:t>
            </a:r>
          </a:p>
          <a:p>
            <a:endParaRPr lang="ru-RU" sz="20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6-3-3-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302735"/>
            <a:ext cx="2304256" cy="35283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27784" y="404664"/>
            <a:ext cx="640871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     Московская Русь стала преобразовываться в централизованное государство, для защиты интересов которого требовалась уже государственная вооруженная организация т.е. постоянное войско.</a:t>
            </a:r>
          </a:p>
          <a:p>
            <a:pPr algn="just"/>
            <a:r>
              <a:rPr lang="ru-RU" sz="2000" dirty="0" smtClean="0"/>
              <a:t>   Военные реформы Ивана Грозного были вызваны необходимостью укрепления русского войска и нацелены на:</a:t>
            </a:r>
          </a:p>
          <a:p>
            <a:pPr algn="just"/>
            <a:r>
              <a:rPr lang="ru-RU" sz="2000" dirty="0" smtClean="0"/>
              <a:t>- упорядочивание системы комплектования и военной службы в поместном войске;</a:t>
            </a:r>
          </a:p>
          <a:p>
            <a:pPr algn="just">
              <a:buFontTx/>
              <a:buChar char="-"/>
            </a:pPr>
            <a:r>
              <a:rPr lang="ru-RU" sz="2000" dirty="0" smtClean="0"/>
              <a:t>организацию централизованного управления войском;</a:t>
            </a:r>
          </a:p>
          <a:p>
            <a:pPr algn="just"/>
            <a:r>
              <a:rPr lang="ru-RU" sz="2000" dirty="0" smtClean="0"/>
              <a:t>- создание постоянного стрелецкого войска;</a:t>
            </a:r>
          </a:p>
          <a:p>
            <a:pPr algn="just">
              <a:buFontTx/>
              <a:buChar char="-"/>
            </a:pPr>
            <a:r>
              <a:rPr lang="ru-RU" sz="2000" dirty="0" smtClean="0"/>
              <a:t>выделение «наряда» (артиллерии)  в самостоятельный род войска;</a:t>
            </a:r>
          </a:p>
          <a:p>
            <a:pPr algn="just"/>
            <a:r>
              <a:rPr lang="ru-RU" sz="2000" dirty="0" smtClean="0"/>
              <a:t>- централизацию системы снабжения;</a:t>
            </a:r>
          </a:p>
          <a:p>
            <a:pPr algn="just"/>
            <a:r>
              <a:rPr lang="ru-RU" sz="2000" dirty="0" smtClean="0"/>
              <a:t>- создание постоянной сторожевой службы на южных границах государства, которая явилась прообразом пограничных войск. </a:t>
            </a:r>
            <a:endParaRPr lang="ru-RU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</TotalTime>
  <Words>644</Words>
  <Application>Microsoft Office PowerPoint</Application>
  <PresentationFormat>Экран (4:3)</PresentationFormat>
  <Paragraphs>42</Paragraphs>
  <Slides>37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2" baseType="lpstr">
      <vt:lpstr>Arial</vt:lpstr>
      <vt:lpstr>Calibri</vt:lpstr>
      <vt:lpstr>Georgia</vt:lpstr>
      <vt:lpstr>Monotype Corsiva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msi</dc:creator>
  <cp:lastModifiedBy>Tomb</cp:lastModifiedBy>
  <cp:revision>51</cp:revision>
  <dcterms:created xsi:type="dcterms:W3CDTF">2019-09-22T15:35:53Z</dcterms:created>
  <dcterms:modified xsi:type="dcterms:W3CDTF">2021-11-26T07:06:16Z</dcterms:modified>
</cp:coreProperties>
</file>