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sldIdLst>
    <p:sldId id="256" r:id="rId2"/>
    <p:sldId id="257" r:id="rId3"/>
    <p:sldId id="261" r:id="rId4"/>
    <p:sldId id="262" r:id="rId5"/>
    <p:sldId id="264" r:id="rId6"/>
    <p:sldId id="265" r:id="rId7"/>
    <p:sldId id="267" r:id="rId8"/>
    <p:sldId id="270" r:id="rId9"/>
    <p:sldId id="268" r:id="rId10"/>
    <p:sldId id="272" r:id="rId11"/>
    <p:sldId id="263" r:id="rId12"/>
    <p:sldId id="285" r:id="rId13"/>
    <p:sldId id="277" r:id="rId14"/>
    <p:sldId id="278" r:id="rId15"/>
    <p:sldId id="297" r:id="rId16"/>
    <p:sldId id="284" r:id="rId17"/>
    <p:sldId id="279" r:id="rId18"/>
    <p:sldId id="298" r:id="rId19"/>
    <p:sldId id="299" r:id="rId20"/>
    <p:sldId id="304" r:id="rId21"/>
    <p:sldId id="271" r:id="rId22"/>
    <p:sldId id="280" r:id="rId23"/>
    <p:sldId id="273" r:id="rId24"/>
    <p:sldId id="281" r:id="rId25"/>
    <p:sldId id="283" r:id="rId26"/>
    <p:sldId id="286" r:id="rId27"/>
    <p:sldId id="305" r:id="rId28"/>
    <p:sldId id="287" r:id="rId29"/>
    <p:sldId id="289" r:id="rId30"/>
    <p:sldId id="290" r:id="rId31"/>
    <p:sldId id="274" r:id="rId32"/>
    <p:sldId id="275" r:id="rId33"/>
    <p:sldId id="276" r:id="rId34"/>
    <p:sldId id="303" r:id="rId35"/>
    <p:sldId id="269" r:id="rId36"/>
    <p:sldId id="301" r:id="rId37"/>
    <p:sldId id="293" r:id="rId38"/>
    <p:sldId id="295" r:id="rId39"/>
    <p:sldId id="296" r:id="rId40"/>
    <p:sldId id="288" r:id="rId41"/>
    <p:sldId id="291" r:id="rId42"/>
    <p:sldId id="292" r:id="rId43"/>
    <p:sldId id="306" r:id="rId44"/>
    <p:sldId id="294" r:id="rId45"/>
    <p:sldId id="300" r:id="rId4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1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44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0953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43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147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21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865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41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2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2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24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20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13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50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07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15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CC29-2CA1-4069-8583-AC27AEE6B032}" type="datetimeFigureOut">
              <a:rPr lang="ru-RU" smtClean="0"/>
              <a:t>11.03.2024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0F6A66-FA94-4C95-A3D7-E5CC7DDF57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76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zvetnoe.ru/club/poleznye-stati/vyshivka-lentami-dlya-nachinayushchikh/" TargetMode="External"/><Relationship Id="rId2" Type="http://schemas.openxmlformats.org/officeDocument/2006/relationships/hyperlink" Target="https://www.livemaster.ru/topic/1123567-volshebstvo-vyshivki-chast-4-vyshivka-v-sovremennom-interere" TargetMode="Externa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9903" y="882376"/>
            <a:ext cx="10371437" cy="21738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Методические рекомендации по составлению дополнительных общеразвивающих программ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05449" y="4110681"/>
            <a:ext cx="9078097" cy="201003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Составила методист МБУДО «ЦВР» ИГОСК</a:t>
            </a:r>
          </a:p>
          <a:p>
            <a:pPr algn="ctr"/>
            <a:r>
              <a:rPr lang="ru-RU" sz="2800" dirty="0" smtClean="0"/>
              <a:t>Шмидт Антонина Викторовна</a:t>
            </a:r>
            <a:endParaRPr lang="ru-RU" sz="2800" dirty="0"/>
          </a:p>
          <a:p>
            <a:pPr algn="ctr"/>
            <a:r>
              <a:rPr lang="ru-RU" sz="2800" dirty="0" smtClean="0"/>
              <a:t>2023 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1893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7904" y="329514"/>
            <a:ext cx="4473144" cy="560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Пояснительная записка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43200" y="999518"/>
            <a:ext cx="9374659" cy="3455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Пояснительную записку рекомендуется начинать с введения – краткой характеристики предмета, его значимости. Во вводной части можно изложить информацию, касающуюся данного вида деятельности, искусства, его истории, регионов распространения и тому подобное. Следует обосновать сущность сложившейся ситуации, выходы на социальную действительность и потребности ребят. Обоснование не должно быть очень большим, достаточно будет одного-двух абзацев грамотных и ясных предложений.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Комплекс основных характеристик программы: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обозначена 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направленность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ДООП: 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61720" y="3030843"/>
            <a:ext cx="922548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067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7740" y="338417"/>
            <a:ext cx="93087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/>
              </a:rPr>
              <a:t>Направленность дополнительной общеобразовательной</a:t>
            </a:r>
          </a:p>
          <a:p>
            <a:pPr algn="ctr"/>
            <a:r>
              <a:rPr lang="ru-RU" sz="2400" b="1" dirty="0" smtClean="0">
                <a:effectLst/>
              </a:rPr>
              <a:t> общеразвивающей программы</a:t>
            </a:r>
            <a:endParaRPr lang="ru-RU" sz="2400" dirty="0" smtClean="0">
              <a:effectLst/>
            </a:endParaRPr>
          </a:p>
          <a:p>
            <a:pPr algn="just"/>
            <a:r>
              <a:rPr lang="ru-RU" sz="1400" b="1" dirty="0" smtClean="0">
                <a:effectLst/>
              </a:rPr>
              <a:t>      Направленность</a:t>
            </a:r>
            <a:r>
              <a:rPr lang="ru-RU" sz="1400" dirty="0" smtClean="0">
                <a:effectLst/>
              </a:rPr>
              <a:t> дополнительной общеобразовательной общеразвивающей программы (далее – Программа) указывается в соответствии с Приказом Министерства Просвещения Российской Федерации от 09.11.2018 г. № 196 «Об утверждении Порядка организации и осуществления образовательной деятельности по дополнительным общеобразовательным программам», п. 9 и Приказом Министерства Просвещения Российской Федерации от 30.09.2020 г. № 533 «О внесении изменений в порядок организации и осуществления образовательной деятельности по дополнительным общеобразовательным программам, утверждённый приказом Министерства Просвещения Российской Федерации от 9 ноября 2018 г. № 196, п. 1 («В пункте 9 слово «социально-педагогической» заменить словом «социально-гуманитарной»). </a:t>
            </a:r>
            <a:endParaRPr lang="ru-RU" dirty="0"/>
          </a:p>
          <a:p>
            <a:pPr algn="just"/>
            <a:endParaRPr lang="ru-RU" b="1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19352" y="3175340"/>
            <a:ext cx="2290119" cy="420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Направленность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18137" y="3386520"/>
            <a:ext cx="2001797" cy="667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Социально-гуманитарная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73829" y="4563761"/>
            <a:ext cx="1618733" cy="518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ехническая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4908" y="3411235"/>
            <a:ext cx="1985318" cy="642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Физкультурно-спортивная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38403" y="4439499"/>
            <a:ext cx="2018270" cy="716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Туристско-краеведческая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46291" y="4439499"/>
            <a:ext cx="2059459" cy="716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Естественно-научная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76884" y="4563761"/>
            <a:ext cx="2100647" cy="518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Художественная 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3" idx="1"/>
            <a:endCxn id="4" idx="3"/>
          </p:cNvCxnSpPr>
          <p:nvPr/>
        </p:nvCxnSpPr>
        <p:spPr>
          <a:xfrm flipH="1">
            <a:off x="5019934" y="3385405"/>
            <a:ext cx="499418" cy="334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456673" y="3595470"/>
            <a:ext cx="1260387" cy="1054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3"/>
            <a:endCxn id="6" idx="1"/>
          </p:cNvCxnSpPr>
          <p:nvPr/>
        </p:nvCxnSpPr>
        <p:spPr>
          <a:xfrm>
            <a:off x="7809471" y="3385405"/>
            <a:ext cx="465437" cy="347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1"/>
          </p:cNvCxnSpPr>
          <p:nvPr/>
        </p:nvCxnSpPr>
        <p:spPr>
          <a:xfrm>
            <a:off x="7627207" y="3595470"/>
            <a:ext cx="1319084" cy="1202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5" idx="0"/>
          </p:cNvCxnSpPr>
          <p:nvPr/>
        </p:nvCxnSpPr>
        <p:spPr>
          <a:xfrm flipH="1">
            <a:off x="5583196" y="3595470"/>
            <a:ext cx="644609" cy="968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0"/>
          </p:cNvCxnSpPr>
          <p:nvPr/>
        </p:nvCxnSpPr>
        <p:spPr>
          <a:xfrm>
            <a:off x="6989804" y="3595470"/>
            <a:ext cx="637404" cy="968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13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6152" y="972741"/>
            <a:ext cx="89380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Пример: </a:t>
            </a:r>
          </a:p>
          <a:p>
            <a:pPr algn="just"/>
            <a:r>
              <a:rPr lang="ru-RU" sz="24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Направленность </a:t>
            </a:r>
            <a:r>
              <a:rPr lang="ru-RU" sz="24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программы – художественная.</a:t>
            </a:r>
            <a:r>
              <a:rPr lang="ru-RU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Она предназначена сохранить традиции вышивки шелковыми лентами, восстановить звено преемственности ремесленного и художественного опыта. Искусство - важнейшее средство приобщения человека к духовным </a:t>
            </a: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общечеловеческим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ценностям. Художественная деятельность, приобщение детей к миру природы, ее красоте и неповторимости, к изучению и осмыслению народного декоративно-прикладного творчества имеет преобразовательный аспект - творит в каждом человека. В современных социально-экономических условиях художественно-эстетическое образование детей остается одной из актуальных.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89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0735" y="385257"/>
            <a:ext cx="9457037" cy="4717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обоснована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необходимость разработки ДООП в рамках данной направленности с учетом современных тенденций развития дополнительного образования (нормативно-правовые акты, определяющие содержание программы), социального заказа (базируется на анализе социальных проблем; на анализе детского или родительского спроса на дополнительные образовательные услуги), потенциала образовательного учреждения, инновационной деятельности (обоснована материалами научный исследований, анализом педагогического опыта и т.д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algn="just">
              <a:lnSpc>
                <a:spcPct val="107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ПРИМЕРЫ: </a:t>
            </a: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 программы «……» заключается в том, что …… и благодаря этому ……. 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Вместе с тем, актуальность программы обусловлена также тем, что…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 программы обусловлена тем, что в настоящее время…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К числу наиболее актуальных проблем относится…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735" y="2633779"/>
            <a:ext cx="9374660" cy="587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ts val="165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71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0735" y="271020"/>
            <a:ext cx="9374659" cy="4266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Например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 программы обусловлена тем, что обучение детей вышивке лентами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пространстве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 способствует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воспитанию трудолюбия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развитию художественной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эстетики, формированию творческой личности.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Программа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Волшебный лоскуток»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направлена на овладение учащимися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основными приёмами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техниками вышивки шёлковыми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лентами. Занятия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данной программе способствуют развитию интеллектуального 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духовного потенциала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личности ребёнка, его художественных творческих способностей, развивает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его познавательную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активность в процессе практической деятельности. Программа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позволяет учащимся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самореализоваться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исполнении индивидуальных творческих композиций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технике вышивки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шёлковыми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лентами. 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процессе реализации программы прослеживаются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межпредметные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связи: математика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подсчет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стежков, литература – выразительный рассказ, рисование – зарисовка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эскиза, окружающий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мир.</a:t>
            </a:r>
          </a:p>
        </p:txBody>
      </p:sp>
    </p:spTree>
    <p:extLst>
      <p:ext uri="{BB962C8B-B14F-4D97-AF65-F5344CB8AC3E}">
        <p14:creationId xmlns:p14="http://schemas.microsoft.com/office/powerpoint/2010/main" val="1549694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4379" y="147460"/>
            <a:ext cx="8848253" cy="6379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/>
              <a:t>-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обоснована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новизна, отличительные особенности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ДООП от существующих в рамках данной направленности (особенность идеи, технологии, методов и средств обучения). </a:t>
            </a:r>
            <a:endParaRPr lang="ru-RU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Новизна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дополнительной общеобразовательной общеразвивающей программы предполагает: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новое решение проблем дополнительного образования;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новые методики преподавания;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новые педагогические технологии в проведении занятий;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нововведения в формах диагностики и подведения итогов реализации программы и т.д.  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Пример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новизна</a:t>
            </a:r>
            <a:r>
              <a:rPr lang="ru-RU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spc="-4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программы</a:t>
            </a:r>
            <a:r>
              <a:rPr lang="ru-RU" spc="-4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заключается в том, что она позволяет учащимся научиться вышивать шелковыми лентами простейшим ручным способом, который является основой вышивания.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Новизной в программе является, технологии, материалы и инструменты используемые в процессе работы, не получившие широкого распространения. Развитие детского творчества во многом зависит от умения детей работать с различными материалами и соответствующими инструментами. Также декоративно-прикладное искусство способствует формированию таких мыслительных операций, как анализ, синтез, сравнение, обобщение.</a:t>
            </a:r>
            <a:r>
              <a:rPr lang="ru-RU" dirty="0"/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Программа дает возможность вернуть детей к культуре, научить создавать изделия декоративно – прикладного искусства своими руками. Воспитание и обучение в учебной группе осуществляется "естественным путем", в процессе творческой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556312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19799" y="212809"/>
            <a:ext cx="5468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ОТЛИЧИТЕЛЬНЫЕ ОСОБЕННОСТИ ПРОГРАММЫ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09104" y="751862"/>
            <a:ext cx="92593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В данном подразделе следует описать наличие предшествующих аналогичных дополнительных образовательных программ и отличие данной программы от программ других авторов, чей опыт использован и обобщён. Нужно указать, как в данной программе расставлены акценты, какие выбраны приоритетные направления. Автору — составителю модифицированной образовательной программы следует указать предшествующие аналогичные программы, взятые за основу при разработке.</a:t>
            </a:r>
          </a:p>
          <a:p>
            <a:pPr algn="just"/>
            <a:r>
              <a:rPr lang="ru-RU" sz="2000" b="1" i="1" dirty="0" smtClean="0"/>
              <a:t>    </a:t>
            </a:r>
            <a:endParaRPr lang="ru-RU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ример: Отличительной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особенностью программы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является педагогика сотрудничества, в которой педагог является не авторитарным руководителем, а участвует в творческом процессе наравне с учащимся, что создает особый психологический климат, способствующий раскрепощению учащихся, их сближению друг с другом и раскрытию их внутреннего мира.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684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8444" y="653008"/>
            <a:ext cx="87897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Педагогическая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целесообразность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подчеркивает прагматическую важность взаимосвязи выстроенной системы процессов обучения, развития, воспитания и их обеспечения. В этой части пояснительной записки нужно дать аргументированное обоснование педагогических действий в рамках дополнительной образовательной программы, а конкретно, в соответствии с целями и задачами, выбранных форм, методов и средств образовательной деятельности и организации образовательного процесса. </a:t>
            </a:r>
            <a:endParaRPr lang="ru-RU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Пример:  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Педагогическая целесообразность.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Вышивка лентами является одним из средств познания мира и развития знаний эстетического воспитания, так как оно связано с самостоятельной практической и творческой деятельностью учащегося. В процессе вышивки у ребенка совершенствуются наблюдательность и эстетическое восприятие, художественный вкус и творческие способности. Вышивая, ребенок формирует и развивает у себя определенные способности: зрительную оценку формы, ориентирование в пространстве, чувство цвета. Также развиваются специальные умения и навыки: координация глаза и руки, владение иголкой. В силу индивидуальных особенностей, развитие творческих способностей не может быть одинаковым у всех детей, поэтому на занятиях я даю возможность каждому ребенку активно, самостоятельно проявить себя, испытать радость творческого созидания. Все темы, входящие в программу, изменяются по принципу постепенного усложнения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3373295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9" y="1166843"/>
            <a:ext cx="88210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характеристика 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обучающихся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по программе (адресат программы): учёт возрастных, гендерных, индивидуально-психологических, физических и иных особенностей и состояний учащихся, определены условия набора детей в коллектив, если это предусмотрено, условия формирования групп, для каких детей предназначена программа (степень предварительной подготовки, уровень формирования интересов и мотивации к данному виду деятельности (одаренные дети), физическое здоровье (дети с ОВЗ). Дана краткая характеристика возрастных особенностей детей, которые должны учитываться при реализации ДОП, чтобы она была результативной. Количество обучающихся в объединении и их возрастные категории зависят от направленности ДОП и определяются локальным нормативным актом организации, осуществляющей образовательную деятельность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898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55577"/>
            <a:ext cx="8576650" cy="5109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buSzPts val="1400"/>
            </a:pP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объем 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срок реализации программы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указана продолжительность образовательного процесса (в годах, учебных часах) в целом и каждого этапа (блока, модуля) в отдельности; определено и обосновано разделение содержания программы на этапы (блоки, модули, разделы, темы); запланированный срок реализации программы (разделов, блоков, модулей) реален для достижения заявленных результатов. Продолжительность учебных занятий в объединении зависят от направленности ДОП и определяются локальным нормативным актом организации, осуществляющей образовательную деятельность.</a:t>
            </a:r>
          </a:p>
          <a:p>
            <a:pPr marL="457200"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Организации, осуществляющие образовательную деятельность, могут реализовывать дополнительные общеобразовательные программы в течение всего календарного года, включая каникулярное время.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ПРИМЕРЫ: 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Объем программы – 360 часов. 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Программа рассчитана на 2 года обучения. 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год обучения: 144 часа в год, </a:t>
            </a:r>
            <a:endParaRPr lang="ru-RU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 обучения: 216 часов в год</a:t>
            </a:r>
            <a:r>
              <a:rPr lang="ru-RU" i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35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26724" y="811590"/>
            <a:ext cx="90780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     </a:t>
            </a:r>
            <a:r>
              <a:rPr lang="ru-RU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</a:t>
            </a:r>
            <a:r>
              <a:rPr lang="ru-RU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Дополнительная общеобразовательная общеразвивающая программа</a:t>
            </a:r>
            <a:r>
              <a:rPr lang="ru-RU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ru-RU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</a:t>
            </a:r>
            <a:r>
              <a:rPr lang="ru-RU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алее Программа) </a:t>
            </a:r>
            <a:r>
              <a:rPr lang="ru-RU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– </a:t>
            </a:r>
            <a:r>
              <a:rPr lang="ru-RU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это</a:t>
            </a:r>
            <a:r>
              <a:rPr lang="ru-RU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организационно-нормативный документ, определяющий содержание и особенности организации образовательной деятельности, обеспечивающий удовлетворение образовательных потребностей и интересов учащихся, выходящих за пределы федеральных государственных образовательных стандартов и федеральных государственных требований.</a:t>
            </a:r>
            <a:endParaRPr lang="ru-RU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8729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287" y="529142"/>
            <a:ext cx="10565394" cy="5432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400"/>
              <a:buFont typeface="Symbol" panose="05050102010706020507" pitchFamily="18" charset="2"/>
              <a:buChar char=""/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формы обучения и режим занятий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режим занятий соответствует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СанПин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2.4.3648-20 «Санитарно-эпидемиологические требования к организациям воспитания и обучения, отдыха и оздоровления детей и молодежи»; описаны формы обучения применительно к данной программе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Организации, осуществляющие образовательную деятельность, определяют формы аудиторных занятий, а также формы, порядок и периодичность проведения промежуточной аттестации обучающихся.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 формы: лабораторная работа/эксперимент, исследовательская работа, тренинг, проблемная дискуссия/ лекция, практикумы, деловая/ролевая/имитационная игра и т.д.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Допускается сочетание различных форм получения образования и форм обучения.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реализации дополнительных общеобразовательных программ могут предусматриваться как аудиторные, так и внеаудиторные (самостоятельные) занятия, которые проводятся по группам или индивидуально;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Предусмотрено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дистанционных образовательных технологий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при реализации программы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ДООП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реализуются организацией, осуществляющей образовательную деятельность, как самостоятельно, так и посредством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сетевых форм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их реализации. П. 1 ст. 13 Федерального закона от 29.12.2012 № ФЗ-273</a:t>
            </a:r>
          </a:p>
          <a:p>
            <a:pPr algn="just"/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101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62399" y="477794"/>
            <a:ext cx="5840627" cy="626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Уровни сложности программы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98145" y="1363359"/>
            <a:ext cx="2743198" cy="848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«Стартовый уровень»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13387" y="1358381"/>
            <a:ext cx="2854409" cy="80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«Базовый уровень»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69603" y="1383955"/>
            <a:ext cx="2685539" cy="781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</a:t>
            </a:r>
            <a:r>
              <a:rPr lang="ru-RU" sz="1600" dirty="0" smtClean="0"/>
              <a:t>Продвинутый уровень»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969744" y="724924"/>
            <a:ext cx="1062675" cy="638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870355" y="897922"/>
            <a:ext cx="12357" cy="4604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9803026" y="697149"/>
            <a:ext cx="1276862" cy="683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74525" y="2301169"/>
            <a:ext cx="11280617" cy="3992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14095" algn="l"/>
                <a:tab pos="1508760" algn="l"/>
                <a:tab pos="2271395" algn="l"/>
                <a:tab pos="2831465" algn="l"/>
                <a:tab pos="3956685" algn="l"/>
                <a:tab pos="4079240" algn="l"/>
              </a:tabLst>
            </a:pPr>
            <a:r>
              <a:rPr lang="ru-RU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уровень программы</a:t>
            </a:r>
            <a:r>
              <a:rPr lang="ru-RU" sz="16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– стартовый (ознакомительный), или базовый, или углубленный (продвинутый).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«Стартовый уровень» предполагает использование и реализацию общедоступных и универсальных форм организации материала, минимальную сложность предлагаемого для освоения содержания программы; развитие мотивации к определенному виду деятельности. 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«Базовый уровень» означает использование и реализацию таких форм организации материала, которые допускают освоение специализированных знаний и языка, гарантированно обеспечивают трансляцию общей и целостной картины в рамках содержательно-тематического направления программы. 26 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«Продвинутый уровень» использует формы организации материала, обеспечивающие доступ к сложным (возможно узкоспециализированным) и нетривиальным разделам в рамках содержательно-тематического направления программы. Также предполагает углубленное изучение содержания программы и доступ к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околопрофессиональным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профессиональным знаниям в рамках содержательно-тематического направления программы.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Программа считается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разноуровневой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только при наличии двух и более уровней.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России от 18.11.2015 г. № 09-3242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России от 18.11.2015 г. № 09-3242</a:t>
            </a:r>
            <a:endParaRPr lang="ru-R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88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6108" y="285913"/>
            <a:ext cx="89215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дополнительной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Цель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должна быть четкая, краткая и одна.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это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основной заранее предполагаемый проектированный результат учебного процесса.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Целью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может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быть: обучение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какому –либо виду деятельности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бисероплетению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вышивке, танцам, различным видам спорта и т.д.), развитие личностных качеств через обучение (творческих способностей, фантазии, самостоятельности через обучение…), общепедагогические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цели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43200" y="3955875"/>
            <a:ext cx="86250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Пример: Основная </a:t>
            </a:r>
            <a:r>
              <a:rPr lang="ru-RU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 программы -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пособствовать формированию познавательного интереса к вышивке лентами, творческой активности, увлечённости процессом вышивания.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307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5535" y="614908"/>
            <a:ext cx="92428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effectLst/>
                <a:latin typeface="Arial" panose="020B0604020202020204" pitchFamily="34" charset="0"/>
              </a:rPr>
              <a:t>     </a:t>
            </a:r>
            <a:r>
              <a:rPr lang="ru-RU" sz="2400" b="1" dirty="0">
                <a:latin typeface="Arial" panose="020B0604020202020204" pitchFamily="34" charset="0"/>
              </a:rPr>
              <a:t>П</a:t>
            </a:r>
            <a:r>
              <a:rPr lang="ru-RU" sz="2400" b="1" dirty="0" smtClean="0">
                <a:effectLst/>
                <a:latin typeface="Arial" panose="020B0604020202020204" pitchFamily="34" charset="0"/>
              </a:rPr>
              <a:t>ример: Цель стартового уровня освоения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effectLst/>
                <a:latin typeface="Arial" panose="020B0604020202020204" pitchFamily="34" charset="0"/>
              </a:rPr>
              <a:t>программы: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развитие музыкальных способностей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обучающихся, интереса к занятиям эстрадной песней, в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процессе овладения вокальными приемами 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начальными основами музыкальной грамотности.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</a:t>
            </a:r>
            <a:r>
              <a:rPr lang="ru-RU" sz="2400" b="1" dirty="0" smtClean="0">
                <a:effectLst/>
                <a:latin typeface="Arial" panose="020B0604020202020204" pitchFamily="34" charset="0"/>
              </a:rPr>
              <a:t>Цель базового уровня освоения программы: </a:t>
            </a:r>
          </a:p>
          <a:p>
            <a:pPr algn="just"/>
            <a:r>
              <a:rPr lang="ru-RU" sz="2400" dirty="0" smtClean="0">
                <a:effectLst/>
                <a:latin typeface="Arial" panose="020B0604020202020204" pitchFamily="34" charset="0"/>
              </a:rPr>
              <a:t>развитие музыкальных и творческих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способностей, овладение музыкальной грамотностью,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вокальной техникой посредством включения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обучающихся в исполнительскую деятельность.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</a:t>
            </a:r>
            <a:r>
              <a:rPr lang="ru-RU" sz="2400" b="1" dirty="0" smtClean="0">
                <a:effectLst/>
                <a:latin typeface="Arial" panose="020B0604020202020204" pitchFamily="34" charset="0"/>
              </a:rPr>
              <a:t>Цель продвинутого уровня освоения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effectLst/>
                <a:latin typeface="Arial" panose="020B0604020202020204" pitchFamily="34" charset="0"/>
              </a:rPr>
              <a:t>программы: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развитие творческой индивидуальности 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самостоятельности обучающегося в исполнении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эстрадной песни на основе обогащения репертуара 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создания творческой музыкальной среды.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691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5622" y="291431"/>
            <a:ext cx="8435546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 </a:t>
            </a: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программы</a:t>
            </a:r>
            <a:endParaRPr lang="ru-RU" sz="2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Конкретизация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цели осуществляется через определение задач, раскрывающих пути достижения цели. Задачи показывают, что нужно сделать, чтобы достичь цели. Нужно сформулировать адекватное количество задач. Задачи должны соответствовать цели и подразделяться на группы: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 </a:t>
            </a: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обучающие </a:t>
            </a: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задачи,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 есть отвечающие на вопрос, что узнает, в чем разберется, какие представления получит, чем овладеет, чему научится обучающийся, освоив программу;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 </a:t>
            </a: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развивающие </a:t>
            </a: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задачи,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 есть связанные с развитием творческих способностей, возможностей, внимания, памяти, мышления, воображения, речи, волевых качеств и т.д. и указывать на развитие ключевых компетентностей, на которые будет делаться упор при обучении;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 </a:t>
            </a: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воспитательные </a:t>
            </a: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задачи,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 есть отвечающие на вопрос, </a:t>
            </a: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какие ценностные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ориентиры, отношения, личностные качества будут сформированы у обучающихся.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068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733623"/>
              </p:ext>
            </p:extLst>
          </p:nvPr>
        </p:nvGraphicFramePr>
        <p:xfrm>
          <a:off x="2907957" y="1413048"/>
          <a:ext cx="8748584" cy="4888897"/>
        </p:xfrm>
        <a:graphic>
          <a:graphicData uri="http://schemas.openxmlformats.org/drawingml/2006/table">
            <a:tbl>
              <a:tblPr/>
              <a:tblGrid>
                <a:gridCol w="4374292"/>
                <a:gridCol w="4374292"/>
              </a:tblGrid>
              <a:tr h="376069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Глаголы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Существительные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69"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способствовать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помощь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69"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развивать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69"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приобщать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приобщение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69"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воспитывать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воспитание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69"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обучить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обучение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69"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сформировать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69"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обеспечить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69"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поддержать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поддержка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69"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расширить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расширение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69"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углубить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углубление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69"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познакомить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знакомство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69">
                <a:tc>
                  <a:txBody>
                    <a:bodyPr/>
                    <a:lstStyle/>
                    <a:p>
                      <a:r>
                        <a:rPr lang="ru-RU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предоставить возможность и т.д.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возможности и т.д. </a:t>
                      </a:r>
                    </a:p>
                  </a:txBody>
                  <a:tcPr marL="74735" marR="74735" marT="37367" marB="3736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09103" y="366218"/>
            <a:ext cx="88474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Формулировать задачи следует в едином ключе, придерживаясь во всех формулировках одной грамматической формы:</a:t>
            </a:r>
          </a:p>
        </p:txBody>
      </p:sp>
    </p:spTree>
    <p:extLst>
      <p:ext uri="{BB962C8B-B14F-4D97-AF65-F5344CB8AC3E}">
        <p14:creationId xmlns:p14="http://schemas.microsoft.com/office/powerpoint/2010/main" val="4165990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6150" y="117693"/>
            <a:ext cx="872387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6860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Пример: </a:t>
            </a:r>
          </a:p>
          <a:p>
            <a:pPr indent="276860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Образовательные</a:t>
            </a: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познакомить с историей развития   техники вышивки шелковыми лентами; 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обучить теоретическим и практическим основам техники вышивания шелковыми лентами; 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расширить знания при работе с различными материалами и сформировать технологические навыки и умения вышивания шелковыми лентами;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использовать досуг как сферу свободного развития личности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обучать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приёмам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безопасного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труда.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276860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Развивающие: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сформировать устойчивый интерес к декоративно-прикладному искусству;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развивать образное, абстрактное, пространственное   мышление; зрительную и образную память, внимание, творческое воображение;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развивать художественные способности: композиционное и пространственное видение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ru-RU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ru-RU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оспитательные: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Осуществлять трудовое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эстетическое воспитание учащихся;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воспитывать у учащихся любовь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декоративно-прикладным видам искусства;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добиться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максимальной самостоятельности детского творчества.</a:t>
            </a:r>
          </a:p>
          <a:p>
            <a:pPr lvl="0" algn="just">
              <a:spcAft>
                <a:spcPts val="0"/>
              </a:spcAft>
              <a:tabLst>
                <a:tab pos="457200" algn="l"/>
              </a:tabLst>
            </a:pPr>
            <a:endParaRPr lang="ru-RU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571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3244" y="525043"/>
            <a:ext cx="9578565" cy="6736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СОДЕРЖАНИЕ </a:t>
            </a: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ПРОГРАММЫ</a:t>
            </a:r>
            <a:endParaRPr lang="ru-RU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учебный план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содержит: название разделов и тем ДООП, количество теоретических и практических часов, формы аттестации(контроля), оформляется в табличной форме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содержании программы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дается описание разделов и тем программы в соответствии с последовательностью, заданной учебным планом, включая описание теоретических и практических частей и форм контроля по каждой теме, соответствующих цели, задачам и планируемым результатам освоения программы (отмечается логика, последовательность, аргументированность, системность, научно-методическая обоснованность, соответствие учебному плану; стиль изложения понятен):</a:t>
            </a:r>
          </a:p>
          <a:p>
            <a:pPr algn="just"/>
            <a:r>
              <a:rPr lang="ru-RU" sz="1600" i="1" u="sng" dirty="0">
                <a:latin typeface="Arial" panose="020B0604020202020204" pitchFamily="34" charset="0"/>
                <a:cs typeface="Arial" panose="020B0604020202020204" pitchFamily="34" charset="0"/>
              </a:rPr>
              <a:t>Учебный план 1 год обучения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Тема 1. Название темы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Теория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Практика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532643"/>
              </p:ext>
            </p:extLst>
          </p:nvPr>
        </p:nvGraphicFramePr>
        <p:xfrm>
          <a:off x="2145671" y="1956989"/>
          <a:ext cx="8962931" cy="978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960"/>
                <a:gridCol w="2507474"/>
                <a:gridCol w="1200236"/>
                <a:gridCol w="1227452"/>
                <a:gridCol w="1034220"/>
                <a:gridCol w="2057545"/>
                <a:gridCol w="192044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Название раздела, темы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часов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Формы аттестации (контроля)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Теория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Практика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Раздел 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Тема 1.1.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Тема 1.2.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90106" y="1377249"/>
            <a:ext cx="487076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Образец оформления учебного плана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86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50477"/>
              </p:ext>
            </p:extLst>
          </p:nvPr>
        </p:nvGraphicFramePr>
        <p:xfrm>
          <a:off x="2493438" y="1267514"/>
          <a:ext cx="9335039" cy="15869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1649"/>
                <a:gridCol w="3239600"/>
                <a:gridCol w="840958"/>
                <a:gridCol w="1213656"/>
                <a:gridCol w="1128198"/>
                <a:gridCol w="2350978"/>
              </a:tblGrid>
              <a:tr h="266700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             Тема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Всего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часов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      Из  них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Формы контроля/аттестации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6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теоретич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практич.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Вводное занятие. Введение в программу. Входная аттестация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Входная диагностика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Материалы, инструменты.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опрос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История вышивки лентами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опрос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749879" y="376068"/>
            <a:ext cx="535217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Учебно-тематический план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(стартовый уровень)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4232" y="3343273"/>
            <a:ext cx="93350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i="1" dirty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Содержание учебно-тематического  плана</a:t>
            </a:r>
            <a:endParaRPr lang="ru-RU" sz="2000" dirty="0"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Тема 1.  Вводное   занятие.</a:t>
            </a:r>
            <a:r>
              <a:rPr lang="ru-RU" sz="2000" dirty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Введение в программу, правила работы в кабинете, организация рабочего места.  </a:t>
            </a:r>
            <a:r>
              <a:rPr lang="ru-RU" sz="2000" b="1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Практика. </a:t>
            </a:r>
            <a:r>
              <a:rPr lang="ru-RU" sz="2000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Входная </a:t>
            </a:r>
            <a:r>
              <a:rPr lang="ru-RU" sz="2000" dirty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аттестация.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Тема 2. </a:t>
            </a:r>
            <a:r>
              <a:rPr lang="ru-RU" sz="2000" b="1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Теория. Материалы</a:t>
            </a:r>
            <a:r>
              <a:rPr lang="ru-RU" sz="2000" b="1" dirty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, инструменты. </a:t>
            </a:r>
            <a:r>
              <a:rPr lang="ru-RU" sz="2000" dirty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Оборудование, инструменты, их назначение, приёмы работы. Обучение приёмам работы  ножницами, иглами. Вышивание с помощью пялец, с напёрстком. Характеристика применяемых материалов (нитки, тесьма, ткани для основы, ленты, бисер, стразы, красители для тканей, клей). </a:t>
            </a: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Тема 3.</a:t>
            </a:r>
            <a:r>
              <a:rPr lang="ru-RU" sz="2000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Т</a:t>
            </a:r>
            <a:r>
              <a:rPr lang="ru-RU" sz="2000" b="1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еория</a:t>
            </a:r>
            <a:r>
              <a:rPr lang="ru-RU" sz="2000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История вышивки лентами. </a:t>
            </a:r>
            <a:r>
              <a:rPr lang="ru-RU" sz="2000" dirty="0" smtClean="0"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Истоки вышивки шёлковыми лентами, расцвет как искусства, наше время в вышивке лентами.</a:t>
            </a:r>
            <a:endParaRPr lang="ru-RU" sz="2000" dirty="0">
              <a:effectLst/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91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4012" y="483143"/>
            <a:ext cx="8954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Ожидаемый результат стартового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уровня освоения программы: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27686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итогам обучения учащийся должен</a:t>
            </a:r>
          </a:p>
          <a:p>
            <a:pPr indent="276860" algn="just"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знать: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0960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правила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техники безопасности при работе с инструментами;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096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историю возникновения и развития вышивки атласными лентами;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096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материалы и инструменты необходимые для работы;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096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основы композиции,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цветоведения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096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виды стежков;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096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основные элементы вышивки.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уметь: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925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организовать трудовой процесс и рабочее место;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925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технически правильно выполнять стежки и основные элементы вышивки;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925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работать с информацией и технологической документацией (схемами);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925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переводить рисунок на ткань;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925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составлять цветовое решение по данной композиции;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925" algn="l"/>
              </a:tabLst>
            </a:pP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запяливать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ткань в пяльцы.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9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9059" y="1261584"/>
            <a:ext cx="91851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Глава 1. Статья 2, пункт 14: дополнительное образование - вид образования, который направлен на всестороннее удовлетворение образовательных потребностей человека в интеллектуальном, духовно-нравственном, физическом и (или) профессиональном совершенствовании </a:t>
            </a:r>
            <a:r>
              <a:rPr lang="ru-RU" b="1" dirty="0" smtClean="0"/>
              <a:t>и не сопровождается повышением уровня образования.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82097" y="461489"/>
            <a:ext cx="8600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Федеральный закон от 29 декабря 2012 г. № 273-ФЗ</a:t>
            </a:r>
          </a:p>
          <a:p>
            <a:pPr algn="ctr"/>
            <a:r>
              <a:rPr lang="ru-RU" b="1" dirty="0" smtClean="0"/>
              <a:t> "Об образовании в Российской Федерации"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69059" y="2917895"/>
            <a:ext cx="93169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Глава 10. Дополнительное образование</a:t>
            </a:r>
          </a:p>
          <a:p>
            <a:r>
              <a:rPr lang="ru-RU" dirty="0" smtClean="0"/>
              <a:t>Статья 75. Дополнительное образование детей и взрослых</a:t>
            </a:r>
          </a:p>
          <a:p>
            <a:pPr algn="just"/>
            <a:r>
              <a:rPr lang="ru-RU" dirty="0" smtClean="0"/>
              <a:t>1. Дополнительное образование детей и взрослых направлено на формирование и развитие творческих способностей детей и взрослых, удовлетворение их индивидуальных потребностей в интеллектуальном, нравственном и физическом совершенствовании, формирование культуры здорового и безопасного образа жизни, укрепление здоровья, а также на организацию их свободного времени. Дополнительное образование детей обеспечивает их адаптацию к жизни в обществе, профессиональную ориентацию, а также выявление и поддержку детей, проявивших выдающиеся способности. Дополнительные общеобразовательные программы для детей должны учитывать возрастные и индивидуальные особенности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490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6951" y="252949"/>
            <a:ext cx="1054443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Личностные результаты: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925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проявление познавательной активности, расширение информированности в данной образовательной области;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925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 трудолюбия и ответственности за результаты своей деятельности; выражение желания учиться;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925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формирование уважительного отношения к труду;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Метапредметные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результаты: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самостоятельное определение цели своего обучения, постановка и формулировка для себя новых задач в познавательной деятельности;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самостоятельная организация и выполнение различных творческих работ по созданию изделий;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организация учебного сотрудничества и совместной деятельности с учителем и сверстниками; согласование и координация совместной познавательно-трудовой деятельности с другими её участниками;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Предметные результаты: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овладение необходимыми приемами вышивки;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освоение базовых швов;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умение выразить свой замысел;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развитие умений применять технологии представления, преобразования и использования информации;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соблюдение трудовой и технологической дисциплины;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соблюдение норм и правил безопасного труда, пожарной безопасности, правил санитарии и гигиены;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сочетание образного и логического мышления в проектной деятельности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964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9" y="751344"/>
            <a:ext cx="808955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/>
                <a:latin typeface="Arial" panose="020B0604020202020204" pitchFamily="34" charset="0"/>
              </a:rPr>
              <a:t>Стартовый уровень освоения</a:t>
            </a:r>
            <a:r>
              <a:rPr lang="ru-RU" sz="2400" b="1" dirty="0" smtClean="0"/>
              <a:t> </a:t>
            </a:r>
            <a:r>
              <a:rPr lang="ru-RU" sz="2400" b="1" dirty="0" smtClean="0">
                <a:effectLst/>
                <a:latin typeface="Arial" panose="020B0604020202020204" pitchFamily="34" charset="0"/>
              </a:rPr>
              <a:t>программы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sz="2400" dirty="0" smtClean="0">
              <a:effectLst/>
            </a:endParaRPr>
          </a:p>
          <a:p>
            <a:r>
              <a:rPr lang="ru-RU" sz="2400" b="1" dirty="0" smtClean="0">
                <a:effectLst/>
                <a:latin typeface="Arial" panose="020B0604020202020204" pitchFamily="34" charset="0"/>
              </a:rPr>
              <a:t>Задачи: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Arial" panose="020B0604020202020204" pitchFamily="34" charset="0"/>
              </a:rPr>
              <a:t>учащиеся будут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знакомы...;</a:t>
            </a:r>
          </a:p>
          <a:p>
            <a:r>
              <a:rPr lang="ru-RU" sz="2400" dirty="0">
                <a:latin typeface="Arial" panose="020B0604020202020204" pitchFamily="34" charset="0"/>
              </a:rPr>
              <a:t>• </a:t>
            </a:r>
            <a:r>
              <a:rPr lang="ru-RU" sz="2400" dirty="0" smtClean="0">
                <a:latin typeface="Arial" panose="020B0604020202020204" pitchFamily="34" charset="0"/>
              </a:rPr>
              <a:t>формировать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Arial" panose="020B0604020202020204" pitchFamily="34" charset="0"/>
              </a:rPr>
              <a:t>интерес...;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</a:rPr>
              <a:t>познакомить...;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</a:rPr>
              <a:t>учить выполнять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Arial" panose="020B0604020202020204" pitchFamily="34" charset="0"/>
              </a:rPr>
              <a:t>несложные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Arial" panose="020B0604020202020204" pitchFamily="34" charset="0"/>
              </a:rPr>
              <a:t>задания...;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</a:rPr>
              <a:t>научить </a:t>
            </a:r>
            <a:r>
              <a:rPr lang="ru-RU" sz="2400" dirty="0" smtClean="0">
                <a:latin typeface="Arial" panose="020B0604020202020204" pitchFamily="34" charset="0"/>
              </a:rPr>
              <a:t>начальным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Arial" panose="020B0604020202020204" pitchFamily="34" charset="0"/>
              </a:rPr>
              <a:t>элементам...</a:t>
            </a:r>
          </a:p>
          <a:p>
            <a:endParaRPr lang="ru-RU" sz="2400" dirty="0" smtClean="0">
              <a:latin typeface="Arial" panose="020B0604020202020204" pitchFamily="34" charset="0"/>
            </a:endParaRPr>
          </a:p>
          <a:p>
            <a:r>
              <a:rPr lang="ru-RU" sz="2400" b="1" dirty="0" smtClean="0">
                <a:effectLst/>
                <a:latin typeface="Arial" panose="020B0604020202020204" pitchFamily="34" charset="0"/>
              </a:rPr>
              <a:t>Результаты:</a:t>
            </a:r>
            <a:endParaRPr lang="ru-R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Arial" panose="020B0604020202020204" pitchFamily="34" charset="0"/>
              </a:rPr>
              <a:t>у учащихся будет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сформирован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интерес...;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Arial" panose="020B0604020202020204" pitchFamily="34" charset="0"/>
              </a:rPr>
              <a:t>учащиеся смогут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выполнить..</a:t>
            </a:r>
            <a:endParaRPr lang="ru-RU" sz="2400" dirty="0" smtClean="0">
              <a:effectLst/>
            </a:endParaRPr>
          </a:p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4537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474345"/>
            <a:ext cx="83449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/>
                <a:latin typeface="Arial" panose="020B0604020202020204" pitchFamily="34" charset="0"/>
              </a:rPr>
              <a:t>Базовый уровень освоения</a:t>
            </a:r>
            <a:r>
              <a:rPr lang="ru-RU" sz="2400" b="1" dirty="0"/>
              <a:t> </a:t>
            </a:r>
            <a:r>
              <a:rPr lang="ru-RU" sz="2400" b="1" dirty="0" smtClean="0">
                <a:effectLst/>
                <a:latin typeface="Arial" panose="020B0604020202020204" pitchFamily="34" charset="0"/>
              </a:rPr>
              <a:t>содержания программы: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sz="2400" b="1" dirty="0" smtClean="0">
                <a:effectLst/>
                <a:latin typeface="Arial" panose="020B0604020202020204" pitchFamily="34" charset="0"/>
              </a:rPr>
              <a:t>Задачи: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• дать знания...;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Arial" panose="020B0604020202020204" pitchFamily="34" charset="0"/>
              </a:rPr>
              <a:t>сформировать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навыки...;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Arial" panose="020B0604020202020204" pitchFamily="34" charset="0"/>
              </a:rPr>
              <a:t>обучить приемам...;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</a:rPr>
              <a:t>н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аучить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взаимодействовать...;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Arial" panose="020B0604020202020204" pitchFamily="34" charset="0"/>
              </a:rPr>
              <a:t>формировать</a:t>
            </a:r>
            <a:r>
              <a:rPr lang="ru-RU" sz="2400" dirty="0" smtClean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нравственные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качества личности....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sz="2400" b="1" dirty="0" smtClean="0">
                <a:effectLst/>
                <a:latin typeface="Arial" panose="020B0604020202020204" pitchFamily="34" charset="0"/>
              </a:rPr>
              <a:t>Результаты: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• учащиеся будут знать...;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• учащиеся умеют применять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(могут применить) ...;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• учащиеся самостоятельно или с помощью педагога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готовят ...;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• у учащихся будут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формироваться…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432060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2541" y="197346"/>
            <a:ext cx="91439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/>
                <a:latin typeface="Arial" panose="020B0604020202020204" pitchFamily="34" charset="0"/>
              </a:rPr>
              <a:t>Продвинутый уровень освоения</a:t>
            </a:r>
            <a:r>
              <a:rPr lang="ru-RU" sz="2400" b="1" dirty="0"/>
              <a:t> </a:t>
            </a:r>
            <a:r>
              <a:rPr lang="ru-RU" sz="2400" b="1" dirty="0" smtClean="0">
                <a:effectLst/>
                <a:latin typeface="Arial" panose="020B0604020202020204" pitchFamily="34" charset="0"/>
              </a:rPr>
              <a:t>содержания программы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sz="2400" b="1" dirty="0" smtClean="0">
                <a:effectLst/>
                <a:latin typeface="Arial" panose="020B0604020202020204" pitchFamily="34" charset="0"/>
              </a:rPr>
              <a:t>Задачи: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• совершенствовать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элементы ...;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• учить определять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ведущую идею...;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• формировать умение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самостоятельно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следовать...;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• сформировать опыт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участия...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effectLst/>
                <a:latin typeface="Arial" panose="020B0604020202020204" pitchFamily="34" charset="0"/>
              </a:rPr>
              <a:t>Результаты: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• учащиеся уверенно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демонстрируют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элементы...;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• учащиеся способны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определить ведущую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идею...;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• учащиеся самостоятельно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следуют...;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/>
                <a:latin typeface="Arial" panose="020B0604020202020204" pitchFamily="34" charset="0"/>
              </a:rPr>
              <a:t>• учащиеся приобрели</a:t>
            </a:r>
            <a:r>
              <a:rPr lang="ru-RU" sz="2400" dirty="0"/>
              <a:t> </a:t>
            </a:r>
            <a:r>
              <a:rPr lang="ru-RU" sz="2400" dirty="0" smtClean="0">
                <a:effectLst/>
                <a:latin typeface="Arial" panose="020B0604020202020204" pitchFamily="34" charset="0"/>
              </a:rPr>
              <a:t>опыт участия...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37996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57604"/>
              </p:ext>
            </p:extLst>
          </p:nvPr>
        </p:nvGraphicFramePr>
        <p:xfrm>
          <a:off x="1874067" y="3554856"/>
          <a:ext cx="9904490" cy="1043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4655"/>
                <a:gridCol w="1018318"/>
                <a:gridCol w="943285"/>
                <a:gridCol w="1564995"/>
                <a:gridCol w="846383"/>
                <a:gridCol w="751438"/>
                <a:gridCol w="1792586"/>
                <a:gridCol w="1116052"/>
                <a:gridCol w="105677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Месяц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 проведения занятия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Форма занятия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часов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Тема занятия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 проведения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Форма контроля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74067" y="468730"/>
            <a:ext cx="966004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КАЛЕНДАРНЫЙ УЧЕБНЫЙ ГРАФИК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Федеральный Закон от 29.12.2012 № 273-ФЗ «Об образовании в Российской Федерации» определяет требования к календарному учебному графику: количество учебных недель, количество учебных дней, даты начала и окончания реализации программы, ее модулей, последовательность реализации содержания учебного плана, продолжительность каникул. Календарный учебный график является обязательным приложением к программе и составляется для каждой группы.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Форма календарного учебного графика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803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1094" y="287494"/>
            <a:ext cx="68702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ОФОРМЛЕНИЕ КАЛЕНДАРНОГО УЧЕБНОГО ГРАФИКА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601337"/>
              </p:ext>
            </p:extLst>
          </p:nvPr>
        </p:nvGraphicFramePr>
        <p:xfrm>
          <a:off x="1779376" y="857596"/>
          <a:ext cx="10198444" cy="22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7572"/>
                <a:gridCol w="811641"/>
                <a:gridCol w="882218"/>
                <a:gridCol w="1632104"/>
                <a:gridCol w="1164528"/>
                <a:gridCol w="800183"/>
                <a:gridCol w="1787610"/>
                <a:gridCol w="1280864"/>
                <a:gridCol w="1371724"/>
              </a:tblGrid>
              <a:tr h="682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п/п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Месяц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проведения занятия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занятия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часов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 занятия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 проведения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контроля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</a:tr>
              <a:tr h="223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</a:t>
                      </a: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9.00-10.30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групповая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Вводное занятие. Введение в программу. Входная аттестация</a:t>
                      </a:r>
                      <a:endParaRPr lang="ru-RU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кабинет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входная диагностика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110132"/>
              </p:ext>
            </p:extLst>
          </p:nvPr>
        </p:nvGraphicFramePr>
        <p:xfrm>
          <a:off x="1779375" y="4205526"/>
          <a:ext cx="10198444" cy="2228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4517"/>
                <a:gridCol w="934651"/>
                <a:gridCol w="727869"/>
                <a:gridCol w="1141431"/>
                <a:gridCol w="1859159"/>
                <a:gridCol w="978076"/>
                <a:gridCol w="1082052"/>
                <a:gridCol w="1124349"/>
                <a:gridCol w="1176340"/>
              </a:tblGrid>
              <a:tr h="844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Уровень сложности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Год обучения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группы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Дата начала занятий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Дата окончания занятий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учебных недель в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учебных дней в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учебных часов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нед./год.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Режим занятий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9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стартовый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1-ый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01.09.2022 </a:t>
                      </a:r>
                      <a:r>
                        <a:rPr lang="ru-RU" sz="1200" dirty="0">
                          <a:effectLst/>
                        </a:rPr>
                        <a:t>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31.05.2023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4/144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раза в неделю по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часа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5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базовый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2-ой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01.09.2022 </a:t>
                      </a:r>
                      <a:r>
                        <a:rPr lang="ru-RU" sz="1200" dirty="0">
                          <a:effectLst/>
                        </a:rPr>
                        <a:t>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31.05.2023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6/216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раза в неделю по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часа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14604" y="3418348"/>
            <a:ext cx="520449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Календарный учебный график </a:t>
            </a:r>
            <a:endParaRPr lang="ru-RU" altLang="ru-RU" sz="2000" dirty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 2022-2023 учебный год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2446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923" y="1333649"/>
            <a:ext cx="112987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  <a:tabLst>
                <a:tab pos="1014095" algn="l"/>
                <a:tab pos="1508760" algn="l"/>
                <a:tab pos="2271395" algn="l"/>
                <a:tab pos="2831465" algn="l"/>
                <a:tab pos="3956685" algn="l"/>
                <a:tab pos="4079240" algn="l"/>
              </a:tabLst>
            </a:pPr>
            <a:r>
              <a:rPr lang="ru-RU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ОЦЕНОЧНЫЕ </a:t>
            </a:r>
            <a:r>
              <a:rPr lang="ru-RU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МАТЕРИАЛЫ</a:t>
            </a:r>
            <a:endParaRPr lang="ru-RU" sz="1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14095" algn="l"/>
                <a:tab pos="1508760" algn="l"/>
                <a:tab pos="2271395" algn="l"/>
                <a:tab pos="2831465" algn="l"/>
                <a:tab pos="3956685" algn="l"/>
                <a:tab pos="4079240" algn="l"/>
              </a:tabLs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оценочные материалы – пакет диагностических методик, позволяющих определить достижение учащимися планируемых результатов;</a:t>
            </a:r>
            <a:endParaRPr lang="ru-RU" sz="1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14095" algn="l"/>
                <a:tab pos="1508760" algn="l"/>
                <a:tab pos="2271395" algn="l"/>
                <a:tab pos="2831465" algn="l"/>
                <a:tab pos="3956685" algn="l"/>
                <a:tab pos="4079240" algn="l"/>
              </a:tabLs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диагностические процедуры обязательно должны иметь непосредственную связь с содержательно-тематическим направлением программы;</a:t>
            </a:r>
            <a:endParaRPr lang="ru-RU" sz="1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14095" algn="l"/>
                <a:tab pos="1508760" algn="l"/>
                <a:tab pos="2271395" algn="l"/>
                <a:tab pos="2831465" algn="l"/>
                <a:tab pos="3956685" algn="l"/>
                <a:tab pos="4079240" algn="l"/>
              </a:tabLs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при разработке заданий, используемых в оценочных материалах, необходимо опираться на соответствие уровня сложности заданий уровню программы, осваиваемому участником (принцип соответствия);</a:t>
            </a:r>
            <a:endParaRPr lang="ru-RU" sz="1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14095" algn="l"/>
                <a:tab pos="1508760" algn="l"/>
                <a:tab pos="2271395" algn="l"/>
                <a:tab pos="2831465" algn="l"/>
                <a:tab pos="3956685" algn="l"/>
                <a:tab pos="4079240" algn="l"/>
              </a:tabLs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оценочные задания необходимо проектировать таким образом, чтобы результат их выполнения, сложившийся наличный уровень развития и образования участника сравнивался с его же предшествующим уровнем. Сравнения с результатами решений других участников программы, работающих на иных уровнях сложности, как правило, следует избегать. В ходе конкурсных и соревновательных процедур рекомендуется проводить публичную оценку тех или иных достижений, уровней развитости ребёнка лишь в рамках заданных номинаций, границы которых укладываются в зону ближайшего развития </a:t>
            </a: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участника;</a:t>
            </a:r>
            <a:endParaRPr lang="ru-RU" sz="14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14095" algn="l"/>
                <a:tab pos="1508760" algn="l"/>
                <a:tab pos="2271395" algn="l"/>
                <a:tab pos="2831465" algn="l"/>
                <a:tab pos="3956685" algn="l"/>
                <a:tab pos="4079240" algn="l"/>
              </a:tabLst>
            </a:pP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обязательно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указываются авторы используемых методик, даются ссылки на источники информации. Сами диагностические материалы, бланки опросников, тексты тестов, нормативы выполнения, перечни и описания заданий помещаются в Приложении к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программе.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693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23287" y="496490"/>
            <a:ext cx="861677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/>
              <a:t>Контроль за результативностью учебного </a:t>
            </a:r>
            <a:r>
              <a:rPr lang="ru-RU" sz="2000" b="1" dirty="0" smtClean="0"/>
              <a:t>процесса</a:t>
            </a:r>
          </a:p>
          <a:p>
            <a:pPr algn="ctr"/>
            <a:endPara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Важную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роль в процессе освоения образовательной программы играет процесс диагностики, который состоит из трех этапов: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Входная аттестация</a:t>
            </a: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проводится в первые дни обучения для выявления уровня подготовки учащихся, их интересов и способностей, корректировки учебно-тематического плана.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Текущая аттестация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определяет степень усвоения учебного материала, способствует корректировке и подбору эффективных методов и средств обучения.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Итоговая аттестация </a:t>
            </a: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проводится в конце года для определения степени достижения результатов обучения, а также для получения педагогом сведений для совершенствования программ и методик обучения.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5970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860589"/>
              </p:ext>
            </p:extLst>
          </p:nvPr>
        </p:nvGraphicFramePr>
        <p:xfrm>
          <a:off x="2965620" y="420131"/>
          <a:ext cx="8905103" cy="5869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5979"/>
                <a:gridCol w="6689124"/>
              </a:tblGrid>
              <a:tr h="393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Уровни освоения программы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067" marR="530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067" marR="53067" marT="0" marB="0"/>
                </a:tc>
              </a:tr>
              <a:tr h="9742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Высокий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067" marR="530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Учащиеся демонстрируют высокую заинтересованность в учебной, познавательной и творческой деятельности, составляющей содержание Программы. На итоговом тестировании показывают отличное знание теоретического материала, практическое применение знаний воплощается в качественный продукт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067" marR="53067" marT="0" marB="0"/>
                </a:tc>
              </a:tr>
              <a:tr h="9061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Средний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067" marR="530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Учащиеся демонстрируют достаточную заинтересованность в учебной, познавательной и творческой деятельности, составляющей содержание Программы. На итоговом тестировании показывают хорошее знание теоретического материала, практическое применение знаний воплощается в продукт, требующий незначительной доработки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067" marR="53067" marT="0" marB="0"/>
                </a:tc>
              </a:tr>
              <a:tr h="8814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Низкий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067" marR="5306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Учащиеся демонстрируют низкий уровень заинтересованности в учебной, познавательной и творческой деятельности, составляющей содержание Программы. На итоговом тестировании показывают недостаточное знание теоретического материала, практическая работа не соответствует требованиям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067" marR="5306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8540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87258" y="155144"/>
            <a:ext cx="3411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Оценочные материалы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8574" y="779849"/>
            <a:ext cx="9012194" cy="4842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Тест № </a:t>
            </a:r>
            <a:r>
              <a:rPr lang="ru-RU" b="1" u="sng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(входная аттестация)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Вышивка лентами имеет довольно долгую историю, берущую своё начало в?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а) Исландии;</a:t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б) Франции;</a:t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в) Древней Греции;</a:t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г) Африке</a:t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В каком году до нашей эры изготовила ткань из шелковых нитей?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а)в 2640;</a:t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б) 1158;</a:t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в)3894;</a:t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г)550</a:t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ru-RU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какой стране король любил украшать лентами одежду и предметы интерьера?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а) Людовик XIV;</a:t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б) Людовик X;</a:t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б) Людовик I;</a:t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г) Людовик III;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49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59675" y="1004136"/>
            <a:ext cx="88886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2. </a:t>
            </a:r>
            <a:r>
              <a:rPr lang="ru-RU" b="1" dirty="0" smtClean="0"/>
              <a:t>Дополнительные общеобразовательные программы подразделяются на общеразвивающие и предпрофессиональные программы. </a:t>
            </a:r>
            <a:r>
              <a:rPr lang="ru-RU" dirty="0" smtClean="0"/>
              <a:t>Дополнительные общеразвивающие программы реализуются как для детей, так и для взрослых. Дополнительные предпрофессиональные программы в сфере искусств, физической культуры и спорта реализуются для детей.</a:t>
            </a:r>
          </a:p>
          <a:p>
            <a:pPr algn="just"/>
            <a:r>
              <a:rPr lang="ru-RU" dirty="0" smtClean="0"/>
              <a:t>       3. К освоению дополнительных общеобразовательных программ допускаются любые лица без предъявления требований к уровню образования, если иное не обусловлено спецификой реализуемой образовательной программы.</a:t>
            </a:r>
          </a:p>
          <a:p>
            <a:pPr algn="just"/>
            <a:r>
              <a:rPr lang="ru-RU" dirty="0" smtClean="0"/>
              <a:t>      4. </a:t>
            </a:r>
            <a:r>
              <a:rPr lang="ru-RU" b="1" dirty="0" smtClean="0"/>
              <a:t>Содержание дополнительных общеразвивающих программ и сроки обучения по ним определяются образовательной программой, разработанной и утвержденной организацией, осуществляющей образовательную деятельность. </a:t>
            </a:r>
            <a:r>
              <a:rPr lang="ru-RU" dirty="0" smtClean="0"/>
              <a:t>Содержание дополнительных предпрофессиональных программ определяется образовательной программой, разработанной и утвержденной организацией, осуществляющей образовательную деятельность, в соответствии с федеральными государственными требованиями.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8777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4360" y="1140082"/>
            <a:ext cx="94570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УСЛОВИЯ РЕАЛИЗАЦИИ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Указано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наличие необходимых (реальных)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материально-технических условий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для реализации программы (прописано через характеристику помещения для занятий по программе, перечень оборудования, инструментов и материалов, необходимых для реализации программы);</a:t>
            </a:r>
          </a:p>
          <a:p>
            <a:pPr lvl="0"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информационных и кадровых условий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реализации программы, обеспечивающих достижение планируемых результатов;</a:t>
            </a:r>
          </a:p>
        </p:txBody>
      </p:sp>
    </p:spTree>
    <p:extLst>
      <p:ext uri="{BB962C8B-B14F-4D97-AF65-F5344CB8AC3E}">
        <p14:creationId xmlns:p14="http://schemas.microsoft.com/office/powerpoint/2010/main" val="37167287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3070" y="197346"/>
            <a:ext cx="95558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6860" algn="ctr">
              <a:lnSpc>
                <a:spcPct val="150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Методическое обеспечение программы   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успешной реализации дополнительной образовательной программы «Вышивание атласными лентами»» необходимо наличие следующих факторов: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Помещение, соответствующее санитарно-гигиеническим нормам и технике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безопасности.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Столы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учащихся;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Стулья;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Шкафы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хранения наглядных пособий, инструментов, оборудования для вышивки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Материалы, инструменты, приспособления: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успешного освоения программы необходимы следующие материалы.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Материалы: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Различные ткани и канва для вышивки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шелковые ленты, гобеленовые иглы, пяльцы, ножницы, нитки, иглы,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наперстки, булавки, нитки мулине,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краски, карандаши, проволока, бумага;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тесьма, шнуры и другие вспомогательные материалы для оформления изделий. </a:t>
            </a:r>
            <a:endParaRPr lang="ru-RU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Оборудование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утюг, швейная машинка, гладильная доска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Дидактическое и техническое оснащение занятий: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Инструкции по технике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безопасности;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мультимедийное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оборудование, мультимедийные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наглядные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пособия: таблицы, схемы, иллюстрации, инструкционные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карты;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журналы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рукоделию, методическая литература, альбомы с фотографиями, образцы изделий народных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промыслов;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дидактические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материалы, разработанные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педагогом;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наглядные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пособия, изготовленные педагогом 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учащимися,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выставка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работ, выполненных учащимися предыдущих лет.</a:t>
            </a:r>
          </a:p>
          <a:p>
            <a:pPr lvl="0" algn="just" fontAlgn="base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727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7297" y="425957"/>
            <a:ext cx="918518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Организация образовательного процесса</a:t>
            </a:r>
            <a:r>
              <a:rPr lang="ru-RU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algn="ctr">
              <a:spcAft>
                <a:spcPts val="0"/>
              </a:spcAft>
            </a:pP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На занятиях используются различные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методы обучения: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словесные, наглядные, практические. Словесные методы – рассказ и беседа – сопровождаются демонстрацией пособий, иллюстрированного материала, образцов выполненных работ. Основное место на занятиях отводится практической работе, которая проводится на каждом занятии после объяснения теоретического материала.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Основным методом,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способствующими достижению поставленной в ходе занятий является индивидуально-комплексный подход к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учащимся.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Педагогические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приемы: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деятельности (приучение, упражнение, показ, подражание, требование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стимулирование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(поощрение, похвала, соревнование, самооценка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сотрудничество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(партнерские отношения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свобода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выбора.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0704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051" y="683367"/>
            <a:ext cx="10139882" cy="3988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8504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2628" y="391461"/>
            <a:ext cx="90698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Литература для педагога:</a:t>
            </a:r>
            <a:endParaRPr lang="ru-RU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Анна Зайцева. «Вышивка по </a:t>
            </a:r>
            <a:r>
              <a:rPr lang="ru-RU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декупажу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». -М.:</a:t>
            </a:r>
            <a:r>
              <a:rPr lang="ru-RU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Эксмо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2010.</a:t>
            </a:r>
            <a:endParaRPr lang="ru-RU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Андреева И. А. Рукоделие. Москва, Советская энциклопедия, 1991, стр.287.</a:t>
            </a:r>
            <a:endParaRPr lang="ru-RU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Ерёменко Т. И. Рукоделие. Москва, Легпромбытиздат,1990, стр.159.</a:t>
            </a:r>
            <a:endParaRPr lang="ru-RU" sz="16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Ерёменко Т. Вышивка. Тверь, АСТ - пресс, 1999, стр.189.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92627" y="2016315"/>
            <a:ext cx="90698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Литература для учащихся: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Вышивка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лентами / глав. ред.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Sue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Gardner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пер. с англ. – М.: Издательство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Ниола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-Пресс, 2008. -128 с.: ил. – (Школа вышивки)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Гиб, Х. Изысканные цветы из лент / Хелен Гиб; пер. с англ. – М.: Кристина – Новый век, 2007.– 160 с.: ил. – (Украшение и аксессуары.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Винтаж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современность)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Дебора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Х Цветочные фантазии из лент / Хенри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Дебора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пер. с англ. – М.: Мой мир </a:t>
            </a:r>
            <a:r>
              <a:rPr lang="ru-R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ГмбХ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&amp;Ко. КГ. 2007. - 96 с.: </a:t>
            </a:r>
            <a:r>
              <a:rPr lang="ru-RU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ил.Деньщенкова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Л.В. Вышивка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92627" y="4418736"/>
            <a:ext cx="916871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Интернет-источники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«Вышивка является важным участником построения пространства и создания атмосферы»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https://www.livemaster.ru/topic/1123567-volshebstvo-vyshivki-chast-4-vyshivka-v-sovremennom-interere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Вышивка лентами для начинающих </a:t>
            </a:r>
            <a:r>
              <a:rPr lang="ru-RU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https://zvetnoe.ru/club/poleznye-stati/vyshivka-lentami-dlya-nachinayushchikh/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0353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66" y="897737"/>
            <a:ext cx="11724236" cy="513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Культура оформления дополнительных общеобразовательных общеразвивающих программ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Стиль изложения и оформления соответствует требованиям к программно-методической документации.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Дополнительная общеобразовательная общеразвивающая программа должна быть построена на принципах конкретности, точности, логичности, реальности; иметь официально-деловой стиль изложения с элементами научного, что предполагает использование современной педагогической терминологии; иметь оптимальный объем, не перегруженный излишней информацией. Кроме того, изложение содержания программы (язык, стиль) должно быть доступно для обучающихся и их родителей, педагогических работников.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 является официальным документом и составляется в соответствии с требованиями правил делопроизводства образовательной организации, в которой она составлена и реализуется.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Существуют единые требования к текстовым документам: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текст набирается шрифтом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Times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Roman</a:t>
            </a: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12-14 размера;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межстрочный интервал 1-1,5;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выравнивание текста по ширине;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абзац 1,25 см;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поля: верхнее, нижнее – 2 см, левое - 3 см, правое 1-1,5 см;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таблицы вставляются непосредственно в текст. Объемные таблицы выносятся в приложения с указанием № приложения в тексте программы;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допускается выделение в тексте полужирны шрифтом, курсивом и подчеркиванием, без чрезмерного выделения.</a:t>
            </a:r>
            <a:endParaRPr lang="ru-R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55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1178" y="363422"/>
            <a:ext cx="9358184" cy="768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2400" lvl="1" algn="ctr">
              <a:lnSpc>
                <a:spcPct val="115000"/>
              </a:lnSpc>
              <a:spcBef>
                <a:spcPts val="445"/>
              </a:spcBef>
              <a:spcAft>
                <a:spcPts val="0"/>
              </a:spcAft>
              <a:tabLst>
                <a:tab pos="1101090" algn="l"/>
                <a:tab pos="1101725" algn="l"/>
              </a:tabLst>
            </a:pPr>
            <a:r>
              <a:rPr lang="ru-RU" sz="2000" b="1" kern="0" spc="-1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Нормативно-правовые основания для разработки дополнительных общеразвивающих программ</a:t>
            </a:r>
            <a:endParaRPr lang="ru-R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32669" y="1387053"/>
            <a:ext cx="8682681" cy="468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570" marR="82550" indent="448945" algn="just">
              <a:lnSpc>
                <a:spcPct val="97000"/>
              </a:lnSpc>
              <a:spcBef>
                <a:spcPts val="2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lang="ru-RU" spc="1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Федеральный</a:t>
            </a:r>
            <a:r>
              <a:rPr lang="ru-RU" spc="-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Закон</a:t>
            </a:r>
            <a:r>
              <a:rPr lang="ru-RU" spc="-4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</a:t>
            </a:r>
            <a:r>
              <a:rPr lang="ru-RU" spc="-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29.12.2012</a:t>
            </a:r>
            <a:r>
              <a:rPr lang="ru-RU" spc="-4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</a:t>
            </a:r>
            <a:r>
              <a:rPr lang="ru-RU" spc="-3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273-ФЗ</a:t>
            </a:r>
            <a:r>
              <a:rPr lang="ru-RU" spc="-3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(ред.</a:t>
            </a:r>
            <a:r>
              <a:rPr lang="ru-RU" spc="-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</a:t>
            </a:r>
            <a:r>
              <a:rPr lang="ru-RU" spc="-5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31.07.2020)</a:t>
            </a:r>
            <a:r>
              <a:rPr lang="ru-RU" spc="-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"Об</a:t>
            </a:r>
            <a:r>
              <a:rPr lang="ru-RU" spc="-34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образовании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Российской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Федерации"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(с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изм.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доп.,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вступ.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силу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01.08.2020);</a:t>
            </a:r>
          </a:p>
          <a:p>
            <a:pPr marL="115570" marR="76835" indent="448945" algn="just">
              <a:lnSpc>
                <a:spcPct val="95000"/>
              </a:lnSpc>
              <a:spcBef>
                <a:spcPts val="6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lang="ru-RU" spc="3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Стратегия развития воспитания в Российской Федерации до 2025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pc="-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года,</a:t>
            </a:r>
            <a:r>
              <a:rPr lang="ru-RU" spc="-5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pc="-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утвержденная</a:t>
            </a:r>
            <a:r>
              <a:rPr lang="ru-RU" spc="-4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pc="-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распоряжением</a:t>
            </a:r>
            <a:r>
              <a:rPr lang="ru-RU" spc="-6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pc="-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Правительства</a:t>
            </a:r>
            <a:r>
              <a:rPr lang="ru-RU" spc="-4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РФ</a:t>
            </a:r>
            <a:r>
              <a:rPr lang="ru-RU" spc="-5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</a:t>
            </a:r>
            <a:r>
              <a:rPr lang="ru-RU" spc="-6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29.05.2015</a:t>
            </a:r>
            <a:r>
              <a:rPr lang="ru-RU" spc="-5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г.</a:t>
            </a:r>
            <a:r>
              <a:rPr lang="ru-RU" spc="-6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</a:t>
            </a:r>
            <a:r>
              <a:rPr lang="ru-RU" spc="-5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996-р.;</a:t>
            </a:r>
            <a:endParaRPr lang="ru-RU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5570" marR="81915" indent="448945" algn="just">
              <a:lnSpc>
                <a:spcPct val="98000"/>
              </a:lnSpc>
              <a:spcBef>
                <a:spcPts val="25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Министерства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просвещения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Российской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Федерации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30.09.2020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г.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№533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«О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внесении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изменений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порядок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осуществления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образовательной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деятельности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дополнительным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общеобразовательным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программам,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утвержденный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приказом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министерства</a:t>
            </a:r>
            <a:r>
              <a:rPr lang="ru-RU" spc="-3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просвещения</a:t>
            </a:r>
            <a:r>
              <a:rPr lang="ru-RU" spc="-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российской</a:t>
            </a:r>
            <a:r>
              <a:rPr lang="ru-RU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федерации</a:t>
            </a:r>
            <a:r>
              <a:rPr lang="ru-RU" spc="-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09.11.2018 г.</a:t>
            </a:r>
            <a:r>
              <a:rPr lang="ru-RU" spc="-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№196»;</a:t>
            </a:r>
          </a:p>
          <a:p>
            <a:pPr marL="115570" marR="82550" indent="448945" algn="just">
              <a:lnSpc>
                <a:spcPct val="97000"/>
              </a:lnSpc>
              <a:spcBef>
                <a:spcPts val="25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Министерства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просвещения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Российской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Федерации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03.09.2019</a:t>
            </a:r>
            <a:r>
              <a:rPr lang="ru-RU" spc="-5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г.</a:t>
            </a:r>
            <a:r>
              <a:rPr lang="ru-RU" spc="-8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</a:t>
            </a:r>
            <a:r>
              <a:rPr lang="ru-RU" spc="-7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467</a:t>
            </a:r>
            <a:r>
              <a:rPr lang="ru-RU" spc="-7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«Об</a:t>
            </a:r>
            <a:r>
              <a:rPr lang="ru-RU" spc="-5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утверждении</a:t>
            </a:r>
            <a:r>
              <a:rPr lang="ru-RU" spc="-6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Целевой</a:t>
            </a:r>
            <a:r>
              <a:rPr lang="ru-RU" spc="-7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модели</a:t>
            </a:r>
            <a:r>
              <a:rPr lang="ru-RU" spc="-6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развития</a:t>
            </a:r>
            <a:r>
              <a:rPr lang="ru-RU" spc="-7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региональных</a:t>
            </a:r>
            <a:r>
              <a:rPr lang="ru-RU" spc="-3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</a:t>
            </a:r>
            <a:r>
              <a:rPr lang="ru-RU" spc="-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дополнительного</a:t>
            </a:r>
            <a:r>
              <a:rPr lang="ru-RU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образования</a:t>
            </a:r>
            <a:r>
              <a:rPr lang="ru-RU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детей»;</a:t>
            </a:r>
          </a:p>
          <a:p>
            <a:pPr marL="115570" marR="79375" indent="448945" algn="just">
              <a:lnSpc>
                <a:spcPct val="98000"/>
              </a:lnSpc>
              <a:spcBef>
                <a:spcPts val="5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27.07.2022 г. № 629 «Об утверждении Порядка организации и осуществления образовательной деятельности по дополнительным общеразвивающим программам»;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6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4043" y="397595"/>
            <a:ext cx="10330249" cy="531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570" marR="81915" indent="448945" algn="just">
              <a:lnSpc>
                <a:spcPct val="98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Концепция развития дополнительного образования детей до 2030 года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(Утверждена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распоряжением Правительства Российской Федерации от 31 марта 2022 г. №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678-р);</a:t>
            </a:r>
            <a:endParaRPr lang="ru-RU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15570" marR="81915" indent="448945" algn="just">
              <a:lnSpc>
                <a:spcPct val="98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  </a:t>
            </a:r>
            <a:r>
              <a:rPr lang="ru-RU" spc="15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Письмо  </a:t>
            </a:r>
            <a:r>
              <a:rPr lang="ru-RU" spc="5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Минобрнауки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spc="6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России  </a:t>
            </a:r>
            <a:r>
              <a:rPr lang="ru-RU" spc="6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  </a:t>
            </a:r>
            <a:r>
              <a:rPr lang="ru-RU" spc="4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29.03.2016  </a:t>
            </a:r>
            <a:r>
              <a:rPr lang="ru-RU" spc="6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г.  </a:t>
            </a:r>
            <a:r>
              <a:rPr lang="ru-RU" spc="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  </a:t>
            </a:r>
            <a:r>
              <a:rPr lang="ru-RU" spc="6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ВК-641/09 «Методические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рекомендации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реализации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адаптированных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дополнительных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общеобразовательных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программ,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способствующих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социально-психологической реабилитации, профессиональному</a:t>
            </a:r>
            <a:r>
              <a:rPr lang="ru-RU" spc="-34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самоопределению детей с ограниченными возможностями здоровья, включая</a:t>
            </a:r>
            <a:r>
              <a:rPr lang="ru-RU" spc="-3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детей-инвалидов,</a:t>
            </a:r>
            <a:r>
              <a:rPr lang="ru-RU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pc="-1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учетом</a:t>
            </a:r>
            <a:r>
              <a:rPr lang="ru-RU" spc="-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их</a:t>
            </a:r>
            <a:r>
              <a:rPr lang="ru-RU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особых</a:t>
            </a:r>
            <a:r>
              <a:rPr lang="ru-RU" spc="-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образовательных потребностей»;</a:t>
            </a:r>
          </a:p>
          <a:p>
            <a:pPr marL="115570" marR="80645" indent="448945" algn="just">
              <a:lnSpc>
                <a:spcPct val="98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Письмо Министерства образования и науки РФ от 18.11.2015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г. №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09-3242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«О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направлении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методических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рекомендаций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проектированию</a:t>
            </a:r>
            <a:r>
              <a:rPr lang="ru-RU" spc="-3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дополнительных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общеразвивающих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(включая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разноуровневые</a:t>
            </a:r>
            <a:r>
              <a:rPr lang="ru-RU" spc="-3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программы)</a:t>
            </a:r>
            <a:r>
              <a:rPr lang="ru-RU" spc="40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разработанные</a:t>
            </a:r>
            <a:r>
              <a:rPr lang="ru-RU" spc="41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Минобрнауки</a:t>
            </a:r>
            <a:r>
              <a:rPr lang="ru-RU" spc="4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России</a:t>
            </a:r>
            <a:r>
              <a:rPr lang="ru-RU" spc="4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совместно</a:t>
            </a:r>
            <a:r>
              <a:rPr lang="ru-RU" spc="4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</a:t>
            </a:r>
            <a:r>
              <a:rPr lang="ru-RU" spc="40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ГАОУ</a:t>
            </a:r>
            <a:r>
              <a:rPr lang="ru-RU" spc="4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 «Московский   </a:t>
            </a:r>
            <a:r>
              <a:rPr lang="ru-RU" spc="19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государственный   </a:t>
            </a:r>
            <a:r>
              <a:rPr lang="ru-RU" spc="19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педагогический   </a:t>
            </a:r>
            <a:r>
              <a:rPr lang="ru-RU" spc="19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университет»,   </a:t>
            </a:r>
            <a:r>
              <a:rPr lang="ru-RU" spc="19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ФГАУ «Федеральный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институт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развития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образования»,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АНО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ДПО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«Открытое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образование»;</a:t>
            </a:r>
          </a:p>
          <a:p>
            <a:pPr marL="115570" marR="80010" indent="448945" algn="just">
              <a:lnSpc>
                <a:spcPct val="98000"/>
              </a:lnSpc>
              <a:spcBef>
                <a:spcPts val="455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  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Письмо Министерства образования и науки Российской Федерации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28.08.2015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г.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АК-2563/05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«О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методических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рекомендациях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организации образовательной деятельности с использованием сетевых форм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реализации</a:t>
            </a:r>
            <a:r>
              <a:rPr lang="ru-RU" spc="-2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образовательных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программ»;</a:t>
            </a:r>
          </a:p>
          <a:p>
            <a:pPr marL="115570" marR="78105" indent="448945" algn="just">
              <a:lnSpc>
                <a:spcPct val="98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Постановление Главного государственного санитарного врача РФ от</a:t>
            </a:r>
            <a:r>
              <a:rPr lang="ru-RU" spc="-33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28.09.2020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г.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 «Об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утверждении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СанПиН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2.4.3648-20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«Санитарно-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эпидемиологические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требования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организациям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воспитания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обучения,</a:t>
            </a:r>
            <a:r>
              <a:rPr lang="ru-RU" spc="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отдыха</a:t>
            </a:r>
            <a:r>
              <a:rPr lang="ru-RU" spc="-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оздоровления</a:t>
            </a:r>
            <a:r>
              <a:rPr lang="ru-RU" spc="-15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детей и молодежи».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25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5621" y="478889"/>
            <a:ext cx="8880389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Дополнительная образовательная программа, включает следующие структурные элементы:</a:t>
            </a:r>
            <a:endParaRPr lang="ru-R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1.Титульный лист.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2.Пояснительная записка.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3.Учебный план.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4.Содержание учебного плана.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5.Календарный учебный график</a:t>
            </a: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Ожидаемые результаты реализации ДООП.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Оценочные материалы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Условия реализации ДООП.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.Методическое </a:t>
            </a: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обеспечение дополнительной общеобразовательной общеразвивающей программы.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 воспитательной работы.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</a:t>
            </a: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.Список литературы: для педагога, для учащихся, интернет-источники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 </a:t>
            </a:r>
            <a:r>
              <a:rPr lang="ru-RU" sz="20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Приложения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5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0735" y="567384"/>
            <a:ext cx="9588843" cy="5033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Титульный лист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титульном листе рекомендуется указывать:</a:t>
            </a:r>
            <a:endParaRPr lang="ru-RU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наименование образовательного учреждения, организации (согласно формулировке устава организации);</a:t>
            </a:r>
            <a:endParaRPr lang="ru-RU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дата и № протокола экспертного (педагогического) совета, рекомендовавшего программу к реализации;</a:t>
            </a:r>
            <a:endParaRPr lang="ru-RU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гриф утверждения программы (с указанием ФИО руководителя, даты и № приказа);</a:t>
            </a:r>
            <a:endParaRPr lang="ru-RU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название программы;</a:t>
            </a:r>
            <a:endParaRPr lang="ru-RU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направленность программы;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уровень программы;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возрастная категория;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состав группы;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срок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-номер программы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Навигаторе;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ФИО, должность разработчика (-</a:t>
            </a:r>
            <a:r>
              <a:rPr lang="ru-RU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ов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программы;</a:t>
            </a:r>
            <a:endParaRPr lang="ru-RU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место (город, другой населенный пункт) и год разработки программы.</a:t>
            </a:r>
            <a:endParaRPr lang="ru-RU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517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33599" y="233372"/>
            <a:ext cx="9934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6249" y="270043"/>
            <a:ext cx="10495004" cy="594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МУНИЦИПАЛЬНОЕ БЮДЖЕТНОЕ УЧРЕЖДЕНИЕ</a:t>
            </a: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ДОПОЛНИТЕЛЬНОГО ОБРАЗОВАНИЯ «ЦЕНТР ВНЕШКОЛЬНОЙ РАБОТЫ»</a:t>
            </a: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ИЗОБИЛЬНЕНСКОГО ГОРОДСКОГО ОКРУГА СТАВРОПОЛЬСКОГО КРАЯ</a:t>
            </a:r>
          </a:p>
          <a:p>
            <a:pPr algn="ctr">
              <a:spcAft>
                <a:spcPts val="0"/>
              </a:spcAft>
            </a:pPr>
            <a:endParaRPr lang="ru-RU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147060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		         </a:t>
            </a:r>
            <a:endParaRPr lang="ru-RU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r">
              <a:spcAft>
                <a:spcPts val="0"/>
              </a:spcAft>
            </a:pP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ДОПОЛНИТЕЛЬНАЯ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ОБЩЕРАЗВИВАЮЩА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</a:t>
            </a:r>
          </a:p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оциально-гуманитарной направленности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Юнармия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Уровень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программы: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разноуровневая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Возрастная категория: от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Состав группы: от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человек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Срок реализации программы: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 год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-номер программы в Навигаторе: 23842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spcAft>
                <a:spcPts val="0"/>
              </a:spcAft>
            </a:pP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ru-RU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ru-RU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Автор-составитель:</a:t>
            </a:r>
          </a:p>
          <a:p>
            <a:pPr algn="r">
              <a:spcAft>
                <a:spcPts val="0"/>
              </a:spcAft>
            </a:pPr>
            <a:r>
              <a:rPr lang="ru-RU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Шмидт Антонина Викторовна</a:t>
            </a:r>
          </a:p>
          <a:p>
            <a:pPr algn="r">
              <a:spcAft>
                <a:spcPts val="0"/>
              </a:spcAft>
            </a:pPr>
            <a:r>
              <a:rPr lang="ru-RU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Методист МБУДО «ЦВР» ИГОСК</a:t>
            </a:r>
          </a:p>
          <a:p>
            <a:pPr algn="r"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</a:t>
            </a:r>
            <a:r>
              <a:rPr lang="ru-RU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ысшей квалификационной категории</a:t>
            </a:r>
          </a:p>
          <a:p>
            <a:pPr>
              <a:spcAft>
                <a:spcPts val="0"/>
              </a:spcAft>
            </a:pPr>
            <a:r>
              <a:rPr lang="ru-RU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город Изобильный, 2023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819275" algn="l"/>
                <a:tab pos="2969895" algn="ctr"/>
              </a:tabLst>
            </a:pPr>
            <a:r>
              <a:rPr lang="ru-RU" sz="1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588438"/>
              </p:ext>
            </p:extLst>
          </p:nvPr>
        </p:nvGraphicFramePr>
        <p:xfrm>
          <a:off x="2213069" y="783125"/>
          <a:ext cx="946818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4092"/>
                <a:gridCol w="4734092"/>
              </a:tblGrid>
              <a:tr h="9460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принята на заседании педсовета</a:t>
                      </a:r>
                      <a:endParaRPr lang="ru-RU" sz="1400" b="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протокол № 5 от 16.06.2023 г.</a:t>
                      </a:r>
                      <a:endParaRPr lang="ru-RU" sz="1400" b="0" dirty="0" smtClean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8320"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УТВЕРЖДАЮ:</a:t>
                      </a:r>
                      <a:endParaRPr lang="ru-RU" sz="14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Директор МБУДО «ЦВР» ИГОСК</a:t>
                      </a:r>
                      <a:endParaRPr lang="ru-RU" sz="14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		  _______________И.П. </a:t>
                      </a:r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Боровская</a:t>
                      </a:r>
                      <a:endParaRPr lang="ru-RU" sz="14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					приказ № 28 от 16.06.2023 г.</a:t>
                      </a:r>
                      <a:endParaRPr lang="ru-RU" sz="14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71041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2004</TotalTime>
  <Words>3899</Words>
  <Application>Microsoft Office PowerPoint</Application>
  <PresentationFormat>Широкоэкранный</PresentationFormat>
  <Paragraphs>504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4" baseType="lpstr">
      <vt:lpstr>Arial Unicode MS</vt:lpstr>
      <vt:lpstr>Arial</vt:lpstr>
      <vt:lpstr>Calibri</vt:lpstr>
      <vt:lpstr>Century Gothic</vt:lpstr>
      <vt:lpstr>Segoe UI Symbol</vt:lpstr>
      <vt:lpstr>Symbol</vt:lpstr>
      <vt:lpstr>Times New Roman</vt:lpstr>
      <vt:lpstr>Wingdings 3</vt:lpstr>
      <vt:lpstr>Легкий дым</vt:lpstr>
      <vt:lpstr>Методические рекомендации по составлению дополнительных общеразвивающих программ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составлению дополнительных общеразвивающих программ</dc:title>
  <dc:creator>Tomb</dc:creator>
  <cp:lastModifiedBy>CVR</cp:lastModifiedBy>
  <cp:revision>70</cp:revision>
  <dcterms:created xsi:type="dcterms:W3CDTF">2022-01-11T06:49:47Z</dcterms:created>
  <dcterms:modified xsi:type="dcterms:W3CDTF">2024-03-11T10:01:24Z</dcterms:modified>
</cp:coreProperties>
</file>