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51" r:id="rId1"/>
  </p:sldMasterIdLst>
  <p:sldIdLst>
    <p:sldId id="256" r:id="rId2"/>
    <p:sldId id="257" r:id="rId3"/>
    <p:sldId id="261" r:id="rId4"/>
    <p:sldId id="262" r:id="rId5"/>
    <p:sldId id="264" r:id="rId6"/>
    <p:sldId id="265" r:id="rId7"/>
    <p:sldId id="267" r:id="rId8"/>
    <p:sldId id="270" r:id="rId9"/>
    <p:sldId id="268" r:id="rId10"/>
    <p:sldId id="271" r:id="rId11"/>
    <p:sldId id="272" r:id="rId12"/>
    <p:sldId id="263" r:id="rId13"/>
    <p:sldId id="285" r:id="rId14"/>
    <p:sldId id="278" r:id="rId15"/>
    <p:sldId id="277" r:id="rId16"/>
    <p:sldId id="284" r:id="rId17"/>
    <p:sldId id="279" r:id="rId18"/>
    <p:sldId id="301" r:id="rId19"/>
    <p:sldId id="302" r:id="rId20"/>
    <p:sldId id="303" r:id="rId21"/>
    <p:sldId id="280" r:id="rId22"/>
    <p:sldId id="273" r:id="rId23"/>
    <p:sldId id="281" r:id="rId24"/>
    <p:sldId id="283" r:id="rId25"/>
    <p:sldId id="286" r:id="rId26"/>
    <p:sldId id="288" r:id="rId27"/>
    <p:sldId id="289" r:id="rId28"/>
    <p:sldId id="290" r:id="rId29"/>
    <p:sldId id="297" r:id="rId30"/>
    <p:sldId id="287" r:id="rId31"/>
    <p:sldId id="304" r:id="rId32"/>
    <p:sldId id="269" r:id="rId33"/>
    <p:sldId id="291" r:id="rId34"/>
    <p:sldId id="293" r:id="rId35"/>
    <p:sldId id="295" r:id="rId36"/>
    <p:sldId id="296" r:id="rId37"/>
    <p:sldId id="292" r:id="rId38"/>
    <p:sldId id="298" r:id="rId39"/>
    <p:sldId id="294" r:id="rId40"/>
    <p:sldId id="299" r:id="rId41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06" d="100"/>
          <a:sy n="106" d="100"/>
        </p:scale>
        <p:origin x="126" y="24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08CC29-2CA1-4069-8583-AC27AEE6B032}" type="datetimeFigureOut">
              <a:rPr lang="ru-RU" smtClean="0"/>
              <a:t>20.05.2026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090F6A66-FA94-4C95-A3D7-E5CC7DDF578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596467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08CC29-2CA1-4069-8583-AC27AEE6B032}" type="datetimeFigureOut">
              <a:rPr lang="ru-RU" smtClean="0"/>
              <a:t>20.05.2026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090F6A66-FA94-4C95-A3D7-E5CC7DDF578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430456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08CC29-2CA1-4069-8583-AC27AEE6B032}" type="datetimeFigureOut">
              <a:rPr lang="ru-RU" smtClean="0"/>
              <a:t>20.05.2026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090F6A66-FA94-4C95-A3D7-E5CC7DDF5784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94790117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08CC29-2CA1-4069-8583-AC27AEE6B032}" type="datetimeFigureOut">
              <a:rPr lang="ru-RU" smtClean="0"/>
              <a:t>20.05.2026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090F6A66-FA94-4C95-A3D7-E5CC7DDF578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8946315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08CC29-2CA1-4069-8583-AC27AEE6B032}" type="datetimeFigureOut">
              <a:rPr lang="ru-RU" smtClean="0"/>
              <a:t>20.05.2026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090F6A66-FA94-4C95-A3D7-E5CC7DDF5784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24703214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08CC29-2CA1-4069-8583-AC27AEE6B032}" type="datetimeFigureOut">
              <a:rPr lang="ru-RU" smtClean="0"/>
              <a:t>20.05.2026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090F6A66-FA94-4C95-A3D7-E5CC7DDF578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9362359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08CC29-2CA1-4069-8583-AC27AEE6B032}" type="datetimeFigureOut">
              <a:rPr lang="ru-RU" smtClean="0"/>
              <a:t>20.05.2026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0F6A66-FA94-4C95-A3D7-E5CC7DDF578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1039736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08CC29-2CA1-4069-8583-AC27AEE6B032}" type="datetimeFigureOut">
              <a:rPr lang="ru-RU" smtClean="0"/>
              <a:t>20.05.2026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0F6A66-FA94-4C95-A3D7-E5CC7DDF578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243373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08CC29-2CA1-4069-8583-AC27AEE6B032}" type="datetimeFigureOut">
              <a:rPr lang="ru-RU" smtClean="0"/>
              <a:t>20.05.2026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0F6A66-FA94-4C95-A3D7-E5CC7DDF578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339228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08CC29-2CA1-4069-8583-AC27AEE6B032}" type="datetimeFigureOut">
              <a:rPr lang="ru-RU" smtClean="0"/>
              <a:t>20.05.2026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090F6A66-FA94-4C95-A3D7-E5CC7DDF578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043063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08CC29-2CA1-4069-8583-AC27AEE6B032}" type="datetimeFigureOut">
              <a:rPr lang="ru-RU" smtClean="0"/>
              <a:t>20.05.2026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090F6A66-FA94-4C95-A3D7-E5CC7DDF578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493188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08CC29-2CA1-4069-8583-AC27AEE6B032}" type="datetimeFigureOut">
              <a:rPr lang="ru-RU" smtClean="0"/>
              <a:t>20.05.2026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090F6A66-FA94-4C95-A3D7-E5CC7DDF578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856766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08CC29-2CA1-4069-8583-AC27AEE6B032}" type="datetimeFigureOut">
              <a:rPr lang="ru-RU" smtClean="0"/>
              <a:t>20.05.2026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0F6A66-FA94-4C95-A3D7-E5CC7DDF578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70798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08CC29-2CA1-4069-8583-AC27AEE6B032}" type="datetimeFigureOut">
              <a:rPr lang="ru-RU" smtClean="0"/>
              <a:t>20.05.2026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0F6A66-FA94-4C95-A3D7-E5CC7DDF578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920905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08CC29-2CA1-4069-8583-AC27AEE6B032}" type="datetimeFigureOut">
              <a:rPr lang="ru-RU" smtClean="0"/>
              <a:t>20.05.2026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0F6A66-FA94-4C95-A3D7-E5CC7DDF578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420186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08CC29-2CA1-4069-8583-AC27AEE6B032}" type="datetimeFigureOut">
              <a:rPr lang="ru-RU" smtClean="0"/>
              <a:t>20.05.2026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090F6A66-FA94-4C95-A3D7-E5CC7DDF578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05269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8CC29-2CA1-4069-8583-AC27AEE6B032}" type="datetimeFigureOut">
              <a:rPr lang="ru-RU" smtClean="0"/>
              <a:t>20.05.2026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090F6A66-FA94-4C95-A3D7-E5CC7DDF578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995408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2" r:id="rId1"/>
    <p:sldLayoutId id="2147483853" r:id="rId2"/>
    <p:sldLayoutId id="2147483854" r:id="rId3"/>
    <p:sldLayoutId id="2147483855" r:id="rId4"/>
    <p:sldLayoutId id="2147483856" r:id="rId5"/>
    <p:sldLayoutId id="2147483857" r:id="rId6"/>
    <p:sldLayoutId id="2147483858" r:id="rId7"/>
    <p:sldLayoutId id="2147483859" r:id="rId8"/>
    <p:sldLayoutId id="2147483860" r:id="rId9"/>
    <p:sldLayoutId id="2147483861" r:id="rId10"/>
    <p:sldLayoutId id="2147483862" r:id="rId11"/>
    <p:sldLayoutId id="2147483863" r:id="rId12"/>
    <p:sldLayoutId id="2147483864" r:id="rId13"/>
    <p:sldLayoutId id="2147483865" r:id="rId14"/>
    <p:sldLayoutId id="2147483866" r:id="rId15"/>
    <p:sldLayoutId id="2147483867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hyperlink" Target="https://zvetnoe.ru/club/poleznye-stati/vyshivka-lentami-dlya-nachinayushchikh/" TargetMode="External"/><Relationship Id="rId2" Type="http://schemas.openxmlformats.org/officeDocument/2006/relationships/hyperlink" Target="https://www.livemaster.ru/topic/1123567-volshebstvo-vyshivki-chast-4-vyshivka-v-sovremennom-interere" TargetMode="Externa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89903" y="882376"/>
            <a:ext cx="10371437" cy="2173862"/>
          </a:xfrm>
        </p:spPr>
        <p:txBody>
          <a:bodyPr>
            <a:normAutofit fontScale="90000"/>
          </a:bodyPr>
          <a:lstStyle/>
          <a:p>
            <a:pPr algn="ctr"/>
            <a:r>
              <a:rPr lang="ru-RU" sz="4800" dirty="0" smtClean="0"/>
              <a:t>Методические рекомендации по составлению дополнительных общеразвивающих программ</a:t>
            </a:r>
            <a:endParaRPr lang="ru-RU" sz="48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405449" y="4110681"/>
            <a:ext cx="9078097" cy="2010033"/>
          </a:xfrm>
        </p:spPr>
        <p:txBody>
          <a:bodyPr>
            <a:normAutofit lnSpcReduction="10000"/>
          </a:bodyPr>
          <a:lstStyle/>
          <a:p>
            <a:pPr algn="ctr"/>
            <a:r>
              <a:rPr lang="ru-RU" sz="3200" dirty="0"/>
              <a:t>Муниципальный опорный центр</a:t>
            </a:r>
          </a:p>
          <a:p>
            <a:pPr algn="ctr"/>
            <a:r>
              <a:rPr lang="ru-RU" sz="3200" dirty="0"/>
              <a:t> </a:t>
            </a:r>
            <a:r>
              <a:rPr lang="ru-RU" sz="3200" dirty="0" err="1"/>
              <a:t>Изобильненский</a:t>
            </a:r>
            <a:r>
              <a:rPr lang="ru-RU" sz="3200" dirty="0"/>
              <a:t> </a:t>
            </a:r>
            <a:r>
              <a:rPr lang="ru-RU" sz="3200" dirty="0" smtClean="0"/>
              <a:t>муниципальный округ Ставропольский край</a:t>
            </a:r>
            <a:endParaRPr lang="ru-RU" sz="3200" dirty="0"/>
          </a:p>
          <a:p>
            <a:pPr algn="ctr"/>
            <a:r>
              <a:rPr lang="ru-RU" dirty="0" smtClean="0"/>
              <a:t>2026 год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3189324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62399" y="477794"/>
            <a:ext cx="5840627" cy="62607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/>
              <a:t>Уровни сложности программы</a:t>
            </a:r>
            <a:endParaRPr lang="ru-RU" sz="24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2207740" y="1744414"/>
            <a:ext cx="2743198" cy="84849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smtClean="0"/>
              <a:t>«Стартовый уровень»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5497266" y="1814311"/>
            <a:ext cx="2854409" cy="80731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«Базовый уровень»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8754579" y="1828796"/>
            <a:ext cx="2685539" cy="84849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«</a:t>
            </a:r>
            <a:r>
              <a:rPr lang="ru-RU" sz="1600" dirty="0" smtClean="0"/>
              <a:t>Продвинутый уровень»</a:t>
            </a:r>
          </a:p>
        </p:txBody>
      </p:sp>
      <p:cxnSp>
        <p:nvCxnSpPr>
          <p:cNvPr id="7" name="Прямая со стрелкой 6"/>
          <p:cNvCxnSpPr/>
          <p:nvPr/>
        </p:nvCxnSpPr>
        <p:spPr>
          <a:xfrm flipH="1">
            <a:off x="2993679" y="1095551"/>
            <a:ext cx="1062675" cy="63843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 стрелкой 8"/>
          <p:cNvCxnSpPr/>
          <p:nvPr/>
        </p:nvCxnSpPr>
        <p:spPr>
          <a:xfrm flipH="1">
            <a:off x="6870353" y="897922"/>
            <a:ext cx="1" cy="93087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 стрелкой 11"/>
          <p:cNvCxnSpPr/>
          <p:nvPr/>
        </p:nvCxnSpPr>
        <p:spPr>
          <a:xfrm>
            <a:off x="9164595" y="1133315"/>
            <a:ext cx="1276862" cy="68373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Прямоугольник 5"/>
          <p:cNvSpPr/>
          <p:nvPr/>
        </p:nvSpPr>
        <p:spPr>
          <a:xfrm>
            <a:off x="2153417" y="2960483"/>
            <a:ext cx="2743198" cy="294237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«Стартовый уровень» предполагает использование и реализацию общедоступных и универсальных форм организации материала, минимальную сложность предлагаемого для освоения содержания программы; развитие мотивации к определенному виду деятельности. </a:t>
            </a:r>
          </a:p>
          <a:p>
            <a:pPr algn="ctr"/>
            <a:endParaRPr lang="ru-RU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5577356" y="2960483"/>
            <a:ext cx="2743198" cy="28790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«Базовый уровень» означает использование и реализацию таких форм организации материала, которые допускают освоение специализированных знаний и языка, гарантированно обеспечивают трансляцию общей и целостной картины в рамках содержательно-тематического направления программы. </a:t>
            </a:r>
          </a:p>
          <a:p>
            <a:pPr algn="ctr"/>
            <a:endParaRPr lang="ru-RU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8754579" y="2960483"/>
            <a:ext cx="2743198" cy="287900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1400" dirty="0"/>
              <a:t>«Продвинутый уровень» использует формы организации материала, обеспечивающие доступ к сложным (возможно узкоспециализированным) и нетривиальным разделам в рамках содержательно-тематического направления программы. </a:t>
            </a:r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2426329" y="6068355"/>
            <a:ext cx="8609846" cy="4682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Программа считается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разноуровневой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только при наличии двух и более уровней.</a:t>
            </a:r>
          </a:p>
          <a:p>
            <a:pPr algn="ctr"/>
            <a:endParaRPr lang="ru-RU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7" name="Прямая со стрелкой 16"/>
          <p:cNvCxnSpPr/>
          <p:nvPr/>
        </p:nvCxnSpPr>
        <p:spPr>
          <a:xfrm flipH="1">
            <a:off x="3874883" y="2592913"/>
            <a:ext cx="1" cy="36757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 стрелкой 19"/>
          <p:cNvCxnSpPr/>
          <p:nvPr/>
        </p:nvCxnSpPr>
        <p:spPr>
          <a:xfrm>
            <a:off x="6762939" y="2661719"/>
            <a:ext cx="18107" cy="905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 стрелкой 22"/>
          <p:cNvCxnSpPr/>
          <p:nvPr/>
        </p:nvCxnSpPr>
        <p:spPr>
          <a:xfrm>
            <a:off x="9830633" y="2677294"/>
            <a:ext cx="0" cy="28318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 стрелкой 24"/>
          <p:cNvCxnSpPr/>
          <p:nvPr/>
        </p:nvCxnSpPr>
        <p:spPr>
          <a:xfrm flipH="1">
            <a:off x="7079810" y="2661719"/>
            <a:ext cx="9053" cy="29876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3948840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37904" y="329514"/>
            <a:ext cx="4473144" cy="33138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/>
              <a:t>Пояснительная записка</a:t>
            </a:r>
            <a:endParaRPr lang="ru-RU" sz="28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1910282" y="773182"/>
            <a:ext cx="10207578" cy="58785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    </a:t>
            </a:r>
            <a:r>
              <a:rPr lang="ru-RU" sz="1600" b="1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Пояснительную записку </a:t>
            </a:r>
            <a:r>
              <a:rPr lang="ru-RU" sz="16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рекомендуется начинать с введения – краткой характеристики предмета, его значимости. Во вводной части можно изложить информацию, касающуюся данного вида деятельности, искусства, его истории, регионов распространения и тому подобное. Следует обосновать сущность сложившейся ситуации, выходы на социальную действительность и потребности ребят. Обоснование не должно быть очень большим, достаточно будет одного-двух абзацев грамотных и ясных предложений.</a:t>
            </a:r>
          </a:p>
          <a:p>
            <a:pPr algn="just"/>
            <a:r>
              <a:rPr lang="ru-RU" sz="16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16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    </a:t>
            </a:r>
            <a:r>
              <a:rPr lang="ru-RU" sz="16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Н</a:t>
            </a:r>
            <a:r>
              <a:rPr lang="ru-RU" sz="1600" b="1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ормативно-правовая база</a:t>
            </a:r>
            <a:endParaRPr lang="ru-RU" sz="1600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just"/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     </a:t>
            </a:r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Направленность программы–художественная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(техническая, естественно-научная, физкультурно-спортивная, художественная, туристско-краеведческая, социально-гуманитарная</a:t>
            </a: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).</a:t>
            </a:r>
          </a:p>
          <a:p>
            <a:pPr algn="just"/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А</a:t>
            </a:r>
            <a:r>
              <a:rPr lang="ru-RU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ктуальность программы.</a:t>
            </a:r>
          </a:p>
          <a:p>
            <a:pPr algn="just"/>
            <a:r>
              <a:rPr lang="ru-RU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   Новизна</a:t>
            </a:r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, отличительная особенность </a:t>
            </a:r>
            <a:r>
              <a:rPr lang="ru-RU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программы.</a:t>
            </a:r>
          </a:p>
          <a:p>
            <a:pPr algn="just"/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  Характеристика </a:t>
            </a:r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обучающихся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по программе (адресат программы): </a:t>
            </a:r>
            <a:endParaRPr lang="ru-RU" sz="1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   Объем </a:t>
            </a:r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и срок реализации программы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указать 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продолжительность образовательного процесса (в годах, учебных часах</a:t>
            </a: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algn="just"/>
            <a:r>
              <a:rPr lang="ru-RU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   Формы </a:t>
            </a:r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обучения и режим занятий</a:t>
            </a: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algn="just"/>
            <a:r>
              <a:rPr lang="ru-RU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   Уровень </a:t>
            </a:r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программы</a:t>
            </a:r>
            <a:r>
              <a:rPr lang="ru-RU" sz="16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– стартовый (ознакомительный), или базовый, или углубленный (продвинутый</a:t>
            </a: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).</a:t>
            </a:r>
          </a:p>
          <a:p>
            <a:pPr algn="just"/>
            <a:r>
              <a:rPr lang="ru-RU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    Цель программы.</a:t>
            </a:r>
          </a:p>
          <a:p>
            <a:pPr algn="just"/>
            <a:r>
              <a:rPr lang="ru-RU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    Задачи программы</a:t>
            </a:r>
          </a:p>
          <a:p>
            <a:pPr algn="just"/>
            <a:r>
              <a:rPr lang="ru-RU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    Ожидаемые результаты</a:t>
            </a:r>
          </a:p>
          <a:p>
            <a:pPr algn="just"/>
            <a:r>
              <a:rPr lang="ru-RU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    Воспитательная работа</a:t>
            </a:r>
            <a:endParaRPr lang="ru-RU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ru-RU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ru-RU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5906756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207740" y="338417"/>
            <a:ext cx="9308757" cy="24006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effectLst/>
              </a:rPr>
              <a:t>Направленность дополнительной общеобразовательной</a:t>
            </a:r>
          </a:p>
          <a:p>
            <a:pPr algn="ctr"/>
            <a:r>
              <a:rPr lang="ru-RU" sz="2400" b="1" dirty="0" smtClean="0">
                <a:effectLst/>
              </a:rPr>
              <a:t> общеразвивающей программы</a:t>
            </a:r>
            <a:endParaRPr lang="ru-RU" sz="2400" dirty="0" smtClean="0">
              <a:effectLst/>
            </a:endParaRPr>
          </a:p>
          <a:p>
            <a:pPr algn="just"/>
            <a:r>
              <a:rPr lang="ru-RU" sz="1400" b="1" dirty="0" smtClean="0">
                <a:effectLst/>
              </a:rPr>
              <a:t>      Направленность</a:t>
            </a:r>
            <a:r>
              <a:rPr lang="ru-RU" sz="1400" dirty="0" smtClean="0">
                <a:effectLst/>
              </a:rPr>
              <a:t> дополнительной общеобразовательной общеразвивающей программы (далее – Приказом Министерства Просвещения Российской Федерации от 30.09.2020 г. № 533 «О внесении изменений в порядок организации и осуществления образовательной деятельности по дополнительным общеобразовательным программам, утверждённый приказом Министерства Просвещения Российской Федерации от 9 ноября 2018 г. № 196, п. 1 («В пункте 9 слово «социально-педагогической» заменить словом «социально-гуманитарной»). </a:t>
            </a:r>
            <a:endParaRPr lang="ru-RU" dirty="0"/>
          </a:p>
          <a:p>
            <a:pPr algn="just"/>
            <a:endParaRPr lang="ru-RU" b="1" dirty="0">
              <a:effectLst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5519352" y="3175340"/>
            <a:ext cx="2290119" cy="42013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Направленность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3018137" y="3386520"/>
            <a:ext cx="2001797" cy="66726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Социально-гуманитарная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4773829" y="4563761"/>
            <a:ext cx="1618733" cy="51829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Т</a:t>
            </a:r>
            <a:r>
              <a:rPr lang="ru-RU" dirty="0" smtClean="0"/>
              <a:t>ехническая</a:t>
            </a: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8274908" y="3411235"/>
            <a:ext cx="1985318" cy="64255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Физкультурно-спортивная</a:t>
            </a:r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2438403" y="4439499"/>
            <a:ext cx="2018270" cy="71669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Туристско-краеведческая</a:t>
            </a:r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8946291" y="4439499"/>
            <a:ext cx="2059459" cy="71669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Естественно-научная</a:t>
            </a:r>
            <a:endParaRPr lang="ru-RU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6576884" y="4563761"/>
            <a:ext cx="2100647" cy="51829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Художественная </a:t>
            </a:r>
            <a:endParaRPr lang="ru-RU" dirty="0"/>
          </a:p>
        </p:txBody>
      </p:sp>
      <p:cxnSp>
        <p:nvCxnSpPr>
          <p:cNvPr id="11" name="Прямая со стрелкой 10"/>
          <p:cNvCxnSpPr>
            <a:stCxn id="3" idx="1"/>
            <a:endCxn id="4" idx="3"/>
          </p:cNvCxnSpPr>
          <p:nvPr/>
        </p:nvCxnSpPr>
        <p:spPr>
          <a:xfrm flipH="1">
            <a:off x="5019934" y="3385405"/>
            <a:ext cx="499418" cy="33474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 стрелкой 12"/>
          <p:cNvCxnSpPr/>
          <p:nvPr/>
        </p:nvCxnSpPr>
        <p:spPr>
          <a:xfrm flipH="1">
            <a:off x="4456673" y="3595470"/>
            <a:ext cx="1260387" cy="105409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 стрелкой 15"/>
          <p:cNvCxnSpPr>
            <a:stCxn id="3" idx="3"/>
            <a:endCxn id="6" idx="1"/>
          </p:cNvCxnSpPr>
          <p:nvPr/>
        </p:nvCxnSpPr>
        <p:spPr>
          <a:xfrm>
            <a:off x="7809471" y="3385405"/>
            <a:ext cx="465437" cy="34710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 стрелкой 17"/>
          <p:cNvCxnSpPr>
            <a:endCxn id="8" idx="1"/>
          </p:cNvCxnSpPr>
          <p:nvPr/>
        </p:nvCxnSpPr>
        <p:spPr>
          <a:xfrm>
            <a:off x="7627207" y="3595470"/>
            <a:ext cx="1319084" cy="120237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 стрелкой 19"/>
          <p:cNvCxnSpPr>
            <a:endCxn id="5" idx="0"/>
          </p:cNvCxnSpPr>
          <p:nvPr/>
        </p:nvCxnSpPr>
        <p:spPr>
          <a:xfrm flipH="1">
            <a:off x="5583196" y="3595470"/>
            <a:ext cx="644609" cy="96829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 стрелкой 21"/>
          <p:cNvCxnSpPr>
            <a:endCxn id="9" idx="0"/>
          </p:cNvCxnSpPr>
          <p:nvPr/>
        </p:nvCxnSpPr>
        <p:spPr>
          <a:xfrm>
            <a:off x="6989804" y="3595470"/>
            <a:ext cx="637404" cy="96829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0013616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776152" y="972741"/>
            <a:ext cx="8938054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i="1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  Пример: </a:t>
            </a:r>
          </a:p>
          <a:p>
            <a:pPr algn="just"/>
            <a:r>
              <a:rPr lang="ru-RU" sz="2400" b="1" i="1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Направленность </a:t>
            </a:r>
            <a:r>
              <a:rPr lang="ru-RU" sz="2400" b="1" i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программы – художественная.</a:t>
            </a:r>
            <a:r>
              <a:rPr lang="ru-RU" sz="24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Она предназначена сохранить традиции вышивки шелковыми лентами, восстановить звено преемственности ремесленного и художественного опыта. Искусство - важнейшее средство приобщения человека к духовным </a:t>
            </a:r>
            <a:r>
              <a:rPr lang="ru-RU" sz="24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и общечеловеческим </a:t>
            </a:r>
            <a:r>
              <a:rPr lang="ru-RU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ценностям. Художественная деятельность, приобщение детей к миру природы, ее красоте и неповторимости, к изучению и осмыслению народного декоративно-прикладного творчества имеет преобразовательный аспект - творит в каждом человека. В современных социально-экономических условиях художественно-эстетическое образование детей остается одной из актуальных.</a:t>
            </a:r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4238933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380735" y="271020"/>
            <a:ext cx="9374659" cy="65532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en-US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r>
              <a:rPr lang="ru-RU" b="1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Актуальность </a:t>
            </a:r>
            <a:r>
              <a:rPr lang="ru-RU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программы</a:t>
            </a:r>
            <a:r>
              <a:rPr lang="ru-RU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–это ответ на вопрос, зачем современным детям в современных условиях нужна конкретная программа. Актуальность может базироваться:</a:t>
            </a:r>
            <a:endParaRPr lang="ru-RU" sz="14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  <a:sym typeface="Symbol" panose="05050102010706020507" pitchFamily="18" charset="2"/>
              </a:rPr>
              <a:t></a:t>
            </a:r>
            <a:r>
              <a:rPr lang="ru-RU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на анализе социальных проблем; </a:t>
            </a:r>
            <a:endParaRPr lang="ru-RU" sz="14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  <a:sym typeface="Symbol" panose="05050102010706020507" pitchFamily="18" charset="2"/>
              </a:rPr>
              <a:t></a:t>
            </a:r>
            <a:r>
              <a:rPr lang="ru-RU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на материалах научных исследований;</a:t>
            </a:r>
            <a:endParaRPr lang="ru-RU" sz="14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  <a:sym typeface="Symbol" panose="05050102010706020507" pitchFamily="18" charset="2"/>
              </a:rPr>
              <a:t></a:t>
            </a:r>
            <a:r>
              <a:rPr lang="ru-RU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на анализе педагогического опыта;</a:t>
            </a:r>
            <a:endParaRPr lang="ru-RU" sz="14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  <a:sym typeface="Symbol" panose="05050102010706020507" pitchFamily="18" charset="2"/>
              </a:rPr>
              <a:t></a:t>
            </a:r>
            <a:r>
              <a:rPr lang="ru-RU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на анализе детского или родительского спроса на дополнительные образовательные услуги;</a:t>
            </a:r>
            <a:endParaRPr lang="ru-RU" sz="14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  <a:sym typeface="Symbol" panose="05050102010706020507" pitchFamily="18" charset="2"/>
              </a:rPr>
              <a:t></a:t>
            </a:r>
            <a:r>
              <a:rPr lang="ru-RU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на современных требованиях модернизации системы образования;</a:t>
            </a:r>
            <a:endParaRPr lang="ru-RU" sz="14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  <a:sym typeface="Symbol" panose="05050102010706020507" pitchFamily="18" charset="2"/>
              </a:rPr>
              <a:t></a:t>
            </a:r>
            <a:r>
              <a:rPr lang="ru-RU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на потенциале образовательного учреждения;</a:t>
            </a:r>
            <a:endParaRPr lang="ru-RU" sz="14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  <a:sym typeface="Symbol" panose="05050102010706020507" pitchFamily="18" charset="2"/>
              </a:rPr>
              <a:t></a:t>
            </a:r>
            <a:r>
              <a:rPr lang="ru-RU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на социальном заказе муниципального образования и других факторах. </a:t>
            </a:r>
            <a:endParaRPr lang="en-US" dirty="0" smtClean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just"/>
            <a:endParaRPr lang="ru-RU" sz="1600" b="1" dirty="0" smtClean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6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Например</a:t>
            </a:r>
            <a:r>
              <a:rPr lang="ru-RU" sz="16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Актуальность программы обусловлена тем, что обучение детей вышивке лентами </a:t>
            </a: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в пространстве 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дополнительного образования способствует </a:t>
            </a: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воспитанию трудолюбия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развитию художественной 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эстетики, формированию творческой личности.</a:t>
            </a:r>
          </a:p>
          <a:p>
            <a:pPr algn="just"/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    Программа 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«</a:t>
            </a: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Волшебный лоскуток» 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направлена на овладение учащимися </a:t>
            </a: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основными приёмами 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и техниками вышивки шёлковыми </a:t>
            </a: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лентами. Занятия 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по данной программе способствуют развитию интеллектуального и </a:t>
            </a: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духовного потенциала 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личности ребёнка, его художественных творческих способностей, развивает </a:t>
            </a: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его познавательную 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активность в процессе практической деятельности. Программа </a:t>
            </a: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позволяет учащимся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самореализоваться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в исполнении индивидуальных творческих композиций в </a:t>
            </a: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технике вышивки 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шёлковыми </a:t>
            </a: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лентами. В 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процессе реализации программы прослеживаются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межпредметные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связи: математика </a:t>
            </a: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– подсчет 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стежков, литература – выразительный рассказ, рисование – зарисовка </a:t>
            </a: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эскиза, окружающий 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мир.</a:t>
            </a:r>
          </a:p>
        </p:txBody>
      </p:sp>
    </p:spTree>
    <p:extLst>
      <p:ext uri="{BB962C8B-B14F-4D97-AF65-F5344CB8AC3E}">
        <p14:creationId xmlns:p14="http://schemas.microsoft.com/office/powerpoint/2010/main" val="154969438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380735" y="385257"/>
            <a:ext cx="9457037" cy="2166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b="1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Новизна, отличительная особенность</a:t>
            </a:r>
            <a:r>
              <a:rPr lang="ru-RU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дополнительной общеобразовательной общеразвивающей программы предполагает:</a:t>
            </a:r>
            <a:endParaRPr lang="ru-RU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  <a:sym typeface="Symbol" panose="05050102010706020507" pitchFamily="18" charset="2"/>
              </a:rPr>
              <a:t></a:t>
            </a:r>
            <a:r>
              <a:rPr lang="ru-RU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новое решение проблем дополнительного образования;</a:t>
            </a:r>
            <a:endParaRPr lang="ru-RU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  <a:sym typeface="Symbol" panose="05050102010706020507" pitchFamily="18" charset="2"/>
              </a:rPr>
              <a:t></a:t>
            </a:r>
            <a:r>
              <a:rPr lang="ru-RU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новые методики преподавания;</a:t>
            </a:r>
            <a:endParaRPr lang="ru-RU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  <a:sym typeface="Symbol" panose="05050102010706020507" pitchFamily="18" charset="2"/>
              </a:rPr>
              <a:t></a:t>
            </a:r>
            <a:r>
              <a:rPr lang="ru-RU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новые педагогические технологии в проведении занятий;</a:t>
            </a:r>
            <a:endParaRPr lang="ru-RU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  <a:sym typeface="Symbol" panose="05050102010706020507" pitchFamily="18" charset="2"/>
              </a:rPr>
              <a:t></a:t>
            </a:r>
            <a:r>
              <a:rPr lang="ru-RU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нововведения в формах диагностики и подведения итогов реализации программы и т.д.  </a:t>
            </a:r>
            <a:endParaRPr lang="ru-RU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380735" y="2633779"/>
            <a:ext cx="9374660" cy="39113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     Пример: новизна</a:t>
            </a:r>
            <a:r>
              <a:rPr lang="ru-RU" b="1" i="1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b="1" spc="-45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программы</a:t>
            </a:r>
            <a:r>
              <a:rPr lang="ru-RU" spc="-45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заключается в том, что она позволяет </a:t>
            </a:r>
            <a:r>
              <a:rPr lang="ru-RU" spc="-45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обучающимся </a:t>
            </a:r>
            <a:r>
              <a:rPr lang="ru-RU" spc="-45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научиться вышивать шелковыми лентами простейшим ручным способом, который является основой вышивания</a:t>
            </a:r>
            <a:r>
              <a:rPr lang="ru-RU" spc="-45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Новизной в программе является, технологии, материалы и инструменты используемые в процессе работы, не получившие широкого распространения. Развитие детского творчества во многом зависит от умения 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детей работать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с различными материалами и соответствующими 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инструментами. Также декоративно-прикладное искусство способствует формированию таких мыслительных операций, как анализ, синтез, сравнение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, обобщение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ru-RU" dirty="0"/>
              <a:t> </a:t>
            </a:r>
            <a:r>
              <a:rPr lang="ru-RU" b="1" dirty="0" smtClean="0">
                <a:latin typeface="Arial" panose="020B0604020202020204" pitchFamily="34" charset="0"/>
                <a:cs typeface="Arial" panose="020B0604020202020204" pitchFamily="34" charset="0"/>
              </a:rPr>
              <a:t>Отличительная особенность 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заключаются в том, что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п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рограмма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дает возможность вернуть детей к 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культуре, научить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создавать изделия декоративно – прикладного искусства 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своими руками. Воспитание и обучение в учебной группе осуществляется "естественным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путем", в процессе творческой работы.</a:t>
            </a:r>
          </a:p>
          <a:p>
            <a:pPr algn="just"/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fontAlgn="base">
              <a:lnSpc>
                <a:spcPts val="1650"/>
              </a:lnSpc>
              <a:spcAft>
                <a:spcPts val="0"/>
              </a:spcAft>
            </a:pPr>
            <a:endParaRPr lang="ru-RU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2471308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119799" y="212809"/>
            <a:ext cx="546816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/>
              <a:t>ОТЛИЧИТЕЛЬНЫЕ ОСОБЕННОСТИ ПРОГРАММЫ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2809104" y="751862"/>
            <a:ext cx="9259328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    В данном подразделе следует описать наличие предшествующих аналогичных дополнительных образовательных программ и отличие данной программы от программ других авторов, чей опыт использован и обобщён. Нужно указать, как в данной программе расставлены акценты, какие выбраны приоритетные направления. Автору — составителю модифицированной образовательной программы следует указать предшествующие аналогичные программы, взятые за основу при разработке.</a:t>
            </a:r>
          </a:p>
          <a:p>
            <a:pPr algn="just"/>
            <a:r>
              <a:rPr lang="ru-RU" sz="2000" b="1" i="1" dirty="0" smtClean="0"/>
              <a:t>    </a:t>
            </a:r>
            <a:endParaRPr lang="ru-RU" sz="2000" b="1" i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sz="20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ru-RU" sz="2000" b="1" i="1" dirty="0">
                <a:latin typeface="Arial" panose="020B0604020202020204" pitchFamily="34" charset="0"/>
                <a:cs typeface="Arial" panose="020B0604020202020204" pitchFamily="34" charset="0"/>
              </a:rPr>
              <a:t>П</a:t>
            </a:r>
            <a:r>
              <a:rPr lang="ru-RU" sz="20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ример: Отличительной </a:t>
            </a:r>
            <a:r>
              <a:rPr lang="ru-RU" sz="2000" b="1" i="1" dirty="0">
                <a:latin typeface="Arial" panose="020B0604020202020204" pitchFamily="34" charset="0"/>
                <a:cs typeface="Arial" panose="020B0604020202020204" pitchFamily="34" charset="0"/>
              </a:rPr>
              <a:t>особенностью программы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является педагогика сотрудничества, в которой педагог является не авторитарным руководителем, а участвует в творческом процессе наравне с учащимся, что создает особый психологический климат, способствующий раскрепощению учащихся, их сближению друг с другом и раскрытию их внутреннего мира.</a:t>
            </a:r>
          </a:p>
          <a:p>
            <a:pPr algn="just"/>
            <a:endParaRPr lang="ru-RU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5168402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78444" y="653008"/>
            <a:ext cx="8789772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      Педагогическая </a:t>
            </a:r>
            <a:r>
              <a:rPr lang="ru-RU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целесообразность</a:t>
            </a:r>
            <a:r>
              <a:rPr lang="ru-RU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подчеркивает прагматическую важность взаимосвязи выстроенной системы процессов обучения, развития, воспитания и их обеспечения. В этой части пояснительной записки нужно дать аргументированное обоснование педагогических действий в рамках дополнительной образовательной программы, а конкретно, в соответствии с целями и задачами, выбранных форм, методов и средств образовательной деятельности и организации образовательного процесса. </a:t>
            </a:r>
            <a:endParaRPr lang="ru-RU" dirty="0" smtClean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just"/>
            <a:r>
              <a:rPr lang="ru-RU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     </a:t>
            </a:r>
            <a:r>
              <a:rPr lang="ru-RU" b="1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Пример:   </a:t>
            </a:r>
            <a:r>
              <a:rPr lang="ru-RU" b="1" i="1" dirty="0">
                <a:latin typeface="Arial" panose="020B0604020202020204" pitchFamily="34" charset="0"/>
                <a:cs typeface="Arial" panose="020B0604020202020204" pitchFamily="34" charset="0"/>
              </a:rPr>
              <a:t>Педагогическая целесообразность.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Вышивка лентами является одним из средств познания мира и развития знаний эстетического воспитания, так как оно связано с самостоятельной практической и творческой деятельностью учащегося. В процессе вышивки у ребенка совершенствуются наблюдательность и эстетическое восприятие, художественный вкус и творческие способности. Вышивая, ребенок формирует и развивает у себя определенные способности: зрительную оценку формы, ориентирование в пространстве, чувство цвета. Также развиваются специальные умения и навыки: координация глаза и руки, владение иголкой. В силу индивидуальных особенностей, развитие творческих способностей не может быть одинаковым у всех детей, поэтому на занятиях я даю возможность каждому ребенку активно, самостоятельно проявить себя, испытать радость творческого созидания. Все темы, входящие в программу, изменяются по принципу постепенного усложнения материала.</a:t>
            </a:r>
          </a:p>
        </p:txBody>
      </p:sp>
    </p:spTree>
    <p:extLst>
      <p:ext uri="{BB962C8B-B14F-4D97-AF65-F5344CB8AC3E}">
        <p14:creationId xmlns:p14="http://schemas.microsoft.com/office/powerpoint/2010/main" val="337329502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047999" y="1166843"/>
            <a:ext cx="8685291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b="1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	Характеристика </a:t>
            </a:r>
            <a:r>
              <a:rPr lang="ru-RU" sz="20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обучающихся</a:t>
            </a:r>
            <a:r>
              <a:rPr lang="ru-RU" sz="2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по программе (адресат программы): учёт возрастных, гендерных, индивидуально-психологических, физических и иных особенностей и состояний учащихся, определены условия набора детей в коллектив, если это предусмотрено, условия формирования групп, для каких детей предназначена программа (степень предварительной подготовки, уровень формирования интересов и мотивации к данному виду деятельности (одаренные дети), физическое здоровье (дети с ОВЗ). Дана краткая характеристика возрастных особенностей детей, которые должны учитываться при реализации ДООП, чтобы она была результативной. Количество обучающихся в объединении и их возрастные категории зависят от направленности ДООП и определяются локальным нормативным актом организации, осуществляющей образовательную деятельность</a:t>
            </a:r>
            <a:endParaRPr lang="ru-RU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0386510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114770" y="537348"/>
            <a:ext cx="8645681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b="1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Объем </a:t>
            </a:r>
            <a:r>
              <a:rPr lang="ru-RU" sz="24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и срок реализации программы</a:t>
            </a:r>
            <a:r>
              <a:rPr lang="ru-RU" sz="2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: </a:t>
            </a:r>
            <a:endParaRPr lang="ru-RU" sz="2400" dirty="0" smtClean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ПРИМЕРЫ: </a:t>
            </a:r>
          </a:p>
          <a:p>
            <a:pPr algn="just"/>
            <a:r>
              <a:rPr lang="ru-RU" sz="2400" i="1" dirty="0">
                <a:latin typeface="Arial" panose="020B0604020202020204" pitchFamily="34" charset="0"/>
                <a:cs typeface="Arial" panose="020B0604020202020204" pitchFamily="34" charset="0"/>
              </a:rPr>
              <a:t>Объем программы – 360 часов. </a:t>
            </a:r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sz="2400" i="1" dirty="0">
                <a:latin typeface="Arial" panose="020B0604020202020204" pitchFamily="34" charset="0"/>
                <a:cs typeface="Arial" panose="020B0604020202020204" pitchFamily="34" charset="0"/>
              </a:rPr>
              <a:t>Программа рассчитана на 2 года обучения. </a:t>
            </a:r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sz="2400" i="1" dirty="0">
                <a:latin typeface="Arial" panose="020B0604020202020204" pitchFamily="34" charset="0"/>
                <a:cs typeface="Arial" panose="020B0604020202020204" pitchFamily="34" charset="0"/>
              </a:rPr>
              <a:t>1 год обучения: 144 часа в год, </a:t>
            </a:r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sz="2400" i="1" dirty="0">
                <a:latin typeface="Arial" panose="020B0604020202020204" pitchFamily="34" charset="0"/>
                <a:cs typeface="Arial" panose="020B0604020202020204" pitchFamily="34" charset="0"/>
              </a:rPr>
              <a:t>2 год обучения: 216 часов в год</a:t>
            </a:r>
            <a:r>
              <a:rPr lang="ru-RU" sz="2400" i="1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just"/>
            <a:r>
              <a:rPr lang="ru-RU" sz="2400" b="1" dirty="0">
                <a:latin typeface="Arial" panose="020B0604020202020204" pitchFamily="34" charset="0"/>
                <a:cs typeface="Arial" panose="020B0604020202020204" pitchFamily="34" charset="0"/>
              </a:rPr>
              <a:t>Режим занятий. 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Количество часов и занятий в неделю, периодичность и продолжительность занятий. </a:t>
            </a:r>
            <a:endParaRPr lang="ru-RU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Пример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ru-RU" sz="2400" i="1" dirty="0">
                <a:latin typeface="Arial" panose="020B0604020202020204" pitchFamily="34" charset="0"/>
                <a:cs typeface="Arial" panose="020B0604020202020204" pitchFamily="34" charset="0"/>
              </a:rPr>
              <a:t>Продолжительность одного академического часа – 40 мин. Перерыв между учебными занятиями – 10 минут. Общее количество часов в неделю – 4 часа. Занятия проводятся 2 раза в неделю по 2 часа.</a:t>
            </a:r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872928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726724" y="811590"/>
            <a:ext cx="9078098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b="1" dirty="0" smtClean="0"/>
              <a:t>      </a:t>
            </a:r>
            <a:r>
              <a:rPr lang="ru-RU" sz="2400" b="1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             </a:t>
            </a:r>
            <a:r>
              <a:rPr lang="ru-RU" sz="2800" b="1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Дополнительная общеобразовательная общеразвивающая программа</a:t>
            </a:r>
            <a:r>
              <a:rPr lang="ru-RU" sz="28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ru-RU" sz="2800" b="1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(</a:t>
            </a:r>
            <a:r>
              <a:rPr lang="ru-RU" sz="2800" b="1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д</a:t>
            </a:r>
            <a:r>
              <a:rPr lang="ru-RU" sz="2800" b="1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алее Программа) </a:t>
            </a:r>
            <a:r>
              <a:rPr lang="ru-RU" sz="28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– </a:t>
            </a:r>
            <a:r>
              <a:rPr lang="ru-RU" sz="2800" b="1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это</a:t>
            </a:r>
            <a:r>
              <a:rPr lang="ru-RU" sz="28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организационно-нормативный документ, определяющий содержание и особенности организации образовательной деятельности, обеспечивающий удовлетворение образовательных потребностей и интересов учащихся, выходящих за пределы федеральных государственных образовательных стандартов и федеральных государственных требований.</a:t>
            </a:r>
            <a:endParaRPr lang="ru-RU" sz="2800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80872912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776396" y="457640"/>
            <a:ext cx="8938788" cy="53017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580" algn="just">
              <a:lnSpc>
                <a:spcPct val="107000"/>
              </a:lnSpc>
              <a:spcAft>
                <a:spcPts val="0"/>
              </a:spcAft>
            </a:pPr>
            <a:r>
              <a:rPr lang="ru-RU" sz="20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Особенности реализации ДОП</a:t>
            </a:r>
            <a:r>
              <a:rPr lang="ru-RU" sz="2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особенности организации образовательного процесса. Формы реализации образовательной программы</a:t>
            </a:r>
            <a:r>
              <a:rPr lang="ru-RU" sz="20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</a:p>
          <a:p>
            <a:pPr algn="just"/>
            <a:r>
              <a:rPr lang="ru-RU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	Формы </a:t>
            </a:r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обучения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(очная, очно-заочная, заочная). </a:t>
            </a:r>
          </a:p>
          <a:p>
            <a:pPr algn="just"/>
            <a:r>
              <a:rPr lang="ru-RU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	Перечень </a:t>
            </a:r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видов занятий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. Лекция, объяснения с демонстрацией наглядных пособий, беседа, дискуссия, обсуждение с элементами самостоятельной работы, конференция, практическая работа, круглый стол и др. </a:t>
            </a:r>
          </a:p>
          <a:p>
            <a:pPr algn="just"/>
            <a:r>
              <a:rPr lang="ru-RU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	Перечень </a:t>
            </a:r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форм подведения итогов реализации дополнительной общеразвивающей программы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. Творческая работа, проект, выставка, конкурс, фестиваль, открытый урок, мастер-класс, круглый стол и т.д.</a:t>
            </a:r>
          </a:p>
          <a:p>
            <a:pPr algn="just"/>
            <a:r>
              <a:rPr lang="ru-RU" sz="2000" i="1" dirty="0">
                <a:latin typeface="Arial" panose="020B0604020202020204" pitchFamily="34" charset="0"/>
                <a:cs typeface="Arial" panose="020B0604020202020204" pitchFamily="34" charset="0"/>
              </a:rPr>
              <a:t>Например: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Форма организации занятия – групповая, формы проведения занятия – беседа, учебно-тренировочное занятие, соревнование.                                                                                                                                                                     </a:t>
            </a:r>
          </a:p>
          <a:p>
            <a:pPr algn="just"/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	Уровень программы</a:t>
            </a:r>
            <a:r>
              <a:rPr lang="ru-RU" sz="2000" b="1" i="1" dirty="0">
                <a:latin typeface="Arial" panose="020B0604020202020204" pitchFamily="34" charset="0"/>
                <a:cs typeface="Arial" panose="020B0604020202020204" pitchFamily="34" charset="0"/>
              </a:rPr>
              <a:t> может быть: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стартовый (ознакомительный), базовый, или углубленный (продвинутый).</a:t>
            </a:r>
          </a:p>
          <a:p>
            <a:pPr indent="449580" algn="just">
              <a:lnSpc>
                <a:spcPct val="107000"/>
              </a:lnSpc>
              <a:spcAft>
                <a:spcPts val="0"/>
              </a:spcAft>
            </a:pPr>
            <a:endParaRPr lang="ru-RU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1036055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636108" y="285913"/>
            <a:ext cx="8921578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Цель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дополнительной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образовательной </a:t>
            </a:r>
            <a:r>
              <a:rPr lang="ru-RU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программы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ctr"/>
            <a:endParaRPr lang="ru-RU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  Цель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должна быть четкая, краткая и одна. </a:t>
            </a:r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Цель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это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основной заранее предполагаемый проектированный результат учебного процесса. </a:t>
            </a:r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Целью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может 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быть: обучение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какому –либо виду деятельности (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бисероплетению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, вышивке, танцам, различным видам спорта и т.д.), развитие личностных качеств через обучение (творческих способностей, фантазии, самостоятельности через обучение…), общепедагогические </a:t>
            </a:r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цели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2743200" y="3955875"/>
            <a:ext cx="8625015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b="1" i="1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Пример: Основная </a:t>
            </a:r>
            <a:r>
              <a:rPr lang="ru-RU" sz="2000" b="1" i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цель программы - </a:t>
            </a:r>
            <a:r>
              <a:rPr lang="ru-RU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с</a:t>
            </a:r>
            <a:r>
              <a:rPr lang="ru-RU" sz="20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пособствовать формированию познавательного интереса к вышивке лентами, творческой активности, увлечённости процессом вышивания.</a:t>
            </a:r>
            <a:endParaRPr lang="ru-RU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2930794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685535" y="614908"/>
            <a:ext cx="9242853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 smtClean="0">
                <a:effectLst/>
                <a:latin typeface="Arial" panose="020B0604020202020204" pitchFamily="34" charset="0"/>
              </a:rPr>
              <a:t>     </a:t>
            </a:r>
            <a:r>
              <a:rPr lang="ru-RU" sz="2400" b="1" dirty="0">
                <a:latin typeface="Arial" panose="020B0604020202020204" pitchFamily="34" charset="0"/>
              </a:rPr>
              <a:t>П</a:t>
            </a:r>
            <a:r>
              <a:rPr lang="ru-RU" sz="2400" b="1" dirty="0" smtClean="0">
                <a:effectLst/>
                <a:latin typeface="Arial" panose="020B0604020202020204" pitchFamily="34" charset="0"/>
              </a:rPr>
              <a:t>ример: Цель стартового уровня освоения</a:t>
            </a:r>
            <a:r>
              <a:rPr lang="ru-RU" sz="2400" b="1" dirty="0" smtClean="0"/>
              <a:t/>
            </a:r>
            <a:br>
              <a:rPr lang="ru-RU" sz="2400" b="1" dirty="0" smtClean="0"/>
            </a:br>
            <a:r>
              <a:rPr lang="ru-RU" sz="2400" b="1" dirty="0" smtClean="0">
                <a:effectLst/>
                <a:latin typeface="Arial" panose="020B0604020202020204" pitchFamily="34" charset="0"/>
              </a:rPr>
              <a:t>программы: </a:t>
            </a:r>
            <a:r>
              <a:rPr lang="ru-RU" sz="2400" dirty="0" smtClean="0">
                <a:effectLst/>
                <a:latin typeface="Arial" panose="020B0604020202020204" pitchFamily="34" charset="0"/>
              </a:rPr>
              <a:t>развитие музыкальных способностей</a:t>
            </a: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>
                <a:effectLst/>
                <a:latin typeface="Arial" panose="020B0604020202020204" pitchFamily="34" charset="0"/>
              </a:rPr>
              <a:t>обучающихся, интереса к занятиям эстрадной песней, в</a:t>
            </a: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>
                <a:effectLst/>
                <a:latin typeface="Arial" panose="020B0604020202020204" pitchFamily="34" charset="0"/>
              </a:rPr>
              <a:t>процессе овладения вокальными приемами и</a:t>
            </a: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>
                <a:effectLst/>
                <a:latin typeface="Arial" panose="020B0604020202020204" pitchFamily="34" charset="0"/>
              </a:rPr>
              <a:t>начальными основами музыкальной грамотности.</a:t>
            </a: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>       </a:t>
            </a:r>
            <a:r>
              <a:rPr lang="ru-RU" sz="2400" b="1" dirty="0" smtClean="0">
                <a:effectLst/>
                <a:latin typeface="Arial" panose="020B0604020202020204" pitchFamily="34" charset="0"/>
              </a:rPr>
              <a:t>Цель базового уровня освоения программы: </a:t>
            </a:r>
          </a:p>
          <a:p>
            <a:pPr algn="just"/>
            <a:r>
              <a:rPr lang="ru-RU" sz="2400" dirty="0" smtClean="0">
                <a:effectLst/>
                <a:latin typeface="Arial" panose="020B0604020202020204" pitchFamily="34" charset="0"/>
              </a:rPr>
              <a:t>развитие музыкальных и творческих</a:t>
            </a: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>
                <a:effectLst/>
                <a:latin typeface="Arial" panose="020B0604020202020204" pitchFamily="34" charset="0"/>
              </a:rPr>
              <a:t>способностей, овладение музыкальной грамотностью,</a:t>
            </a: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>
                <a:effectLst/>
                <a:latin typeface="Arial" panose="020B0604020202020204" pitchFamily="34" charset="0"/>
              </a:rPr>
              <a:t>вокальной техникой посредством включения</a:t>
            </a: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>
                <a:effectLst/>
                <a:latin typeface="Arial" panose="020B0604020202020204" pitchFamily="34" charset="0"/>
              </a:rPr>
              <a:t>обучающихся в исполнительскую деятельность.</a:t>
            </a: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>      </a:t>
            </a:r>
            <a:r>
              <a:rPr lang="ru-RU" sz="2400" b="1" dirty="0" smtClean="0">
                <a:effectLst/>
                <a:latin typeface="Arial" panose="020B0604020202020204" pitchFamily="34" charset="0"/>
              </a:rPr>
              <a:t>Цель продвинутого уровня освоения</a:t>
            </a:r>
            <a:r>
              <a:rPr lang="ru-RU" sz="2400" b="1" dirty="0" smtClean="0"/>
              <a:t/>
            </a:r>
            <a:br>
              <a:rPr lang="ru-RU" sz="2400" b="1" dirty="0" smtClean="0"/>
            </a:br>
            <a:r>
              <a:rPr lang="ru-RU" sz="2400" b="1" dirty="0" smtClean="0">
                <a:effectLst/>
                <a:latin typeface="Arial" panose="020B0604020202020204" pitchFamily="34" charset="0"/>
              </a:rPr>
              <a:t>программы: </a:t>
            </a:r>
            <a:r>
              <a:rPr lang="ru-RU" sz="2400" dirty="0" smtClean="0">
                <a:effectLst/>
                <a:latin typeface="Arial" panose="020B0604020202020204" pitchFamily="34" charset="0"/>
              </a:rPr>
              <a:t>развитие творческой индивидуальности и</a:t>
            </a: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>
                <a:effectLst/>
                <a:latin typeface="Arial" panose="020B0604020202020204" pitchFamily="34" charset="0"/>
              </a:rPr>
              <a:t>самостоятельности обучающегося в исполнении</a:t>
            </a: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>
                <a:effectLst/>
                <a:latin typeface="Arial" panose="020B0604020202020204" pitchFamily="34" charset="0"/>
              </a:rPr>
              <a:t>эстрадной песни на основе обогащения репертуара и</a:t>
            </a: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>
                <a:effectLst/>
                <a:latin typeface="Arial" panose="020B0604020202020204" pitchFamily="34" charset="0"/>
              </a:rPr>
              <a:t>создания творческой музыкальной среды.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34469166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965622" y="291431"/>
            <a:ext cx="8435546" cy="59554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ru-RU" sz="20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Задачи </a:t>
            </a:r>
            <a:r>
              <a:rPr lang="ru-RU" sz="2000" b="1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программы</a:t>
            </a:r>
            <a:endParaRPr lang="ru-RU" sz="2000" b="1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endParaRPr lang="ru-RU" sz="2000" dirty="0" smtClean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sz="20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    Конкретизация </a:t>
            </a:r>
            <a:r>
              <a:rPr lang="ru-RU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цели осуществляется через определение задач, раскрывающих пути достижения цели. Задачи показывают, что нужно сделать, чтобы достичь цели. Нужно сформулировать адекватное количество задач. Задачи должны соответствовать цели и подразделяться на группы:</a:t>
            </a:r>
            <a:endParaRPr lang="ru-RU" sz="20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sz="20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  <a:sym typeface="Symbol" panose="05050102010706020507" pitchFamily="18" charset="2"/>
              </a:rPr>
              <a:t> </a:t>
            </a:r>
            <a:r>
              <a:rPr lang="ru-RU" sz="2000" b="1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обучающие </a:t>
            </a:r>
            <a:r>
              <a:rPr lang="ru-RU" sz="20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задачи, </a:t>
            </a:r>
            <a:r>
              <a:rPr lang="ru-RU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то есть отвечающие на вопрос, что узнает, в чем разберется, какие представления получит, чем овладеет, чему научится обучающийся, освоив программу;</a:t>
            </a:r>
            <a:endParaRPr lang="ru-RU" sz="20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sz="20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  <a:sym typeface="Symbol" panose="05050102010706020507" pitchFamily="18" charset="2"/>
              </a:rPr>
              <a:t> </a:t>
            </a:r>
            <a:r>
              <a:rPr lang="ru-RU" sz="2000" b="1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развивающие </a:t>
            </a:r>
            <a:r>
              <a:rPr lang="ru-RU" sz="20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задачи, </a:t>
            </a:r>
            <a:r>
              <a:rPr lang="ru-RU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то есть связанные с развитием творческих способностей, возможностей, внимания, памяти, мышления, воображения, речи, волевых качеств и т.д. и указывать на развитие ключевых компетентностей, на которые будет делаться упор при обучении;</a:t>
            </a:r>
            <a:endParaRPr lang="ru-RU" sz="20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sz="20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  <a:sym typeface="Symbol" panose="05050102010706020507" pitchFamily="18" charset="2"/>
              </a:rPr>
              <a:t> </a:t>
            </a:r>
            <a:r>
              <a:rPr lang="ru-RU" sz="2000" b="1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воспитательные </a:t>
            </a:r>
            <a:r>
              <a:rPr lang="ru-RU" sz="20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задачи, </a:t>
            </a:r>
            <a:r>
              <a:rPr lang="ru-RU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то есть отвечающие на вопрос, </a:t>
            </a:r>
            <a:r>
              <a:rPr lang="ru-RU" sz="20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какие ценностные </a:t>
            </a:r>
            <a:r>
              <a:rPr lang="ru-RU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ориентиры, отношения, личностные качества будут сформированы у обучающихся. </a:t>
            </a:r>
            <a:endParaRPr lang="ru-RU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7006812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48733623"/>
              </p:ext>
            </p:extLst>
          </p:nvPr>
        </p:nvGraphicFramePr>
        <p:xfrm>
          <a:off x="2907957" y="1413048"/>
          <a:ext cx="8748584" cy="4888897"/>
        </p:xfrm>
        <a:graphic>
          <a:graphicData uri="http://schemas.openxmlformats.org/drawingml/2006/table">
            <a:tbl>
              <a:tblPr/>
              <a:tblGrid>
                <a:gridCol w="4374292"/>
                <a:gridCol w="4374292"/>
              </a:tblGrid>
              <a:tr h="376069">
                <a:tc>
                  <a:txBody>
                    <a:bodyPr/>
                    <a:lstStyle/>
                    <a:p>
                      <a:r>
                        <a:rPr lang="ru-RU" sz="18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Глаголы </a:t>
                      </a:r>
                    </a:p>
                  </a:txBody>
                  <a:tcPr marL="74735" marR="74735" marT="37367" marB="3736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Существительные </a:t>
                      </a:r>
                    </a:p>
                  </a:txBody>
                  <a:tcPr marL="74735" marR="74735" marT="37367" marB="3736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76069">
                <a:tc>
                  <a:txBody>
                    <a:bodyPr/>
                    <a:lstStyle/>
                    <a:p>
                      <a:r>
                        <a:rPr lang="ru-RU" sz="18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способствовать </a:t>
                      </a:r>
                    </a:p>
                  </a:txBody>
                  <a:tcPr marL="74735" marR="74735" marT="37367" marB="3736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8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помощь </a:t>
                      </a:r>
                    </a:p>
                  </a:txBody>
                  <a:tcPr marL="74735" marR="74735" marT="37367" marB="3736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76069">
                <a:tc>
                  <a:txBody>
                    <a:bodyPr/>
                    <a:lstStyle/>
                    <a:p>
                      <a:r>
                        <a:rPr lang="ru-RU" sz="18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развивать </a:t>
                      </a:r>
                    </a:p>
                  </a:txBody>
                  <a:tcPr marL="74735" marR="74735" marT="37367" marB="3736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8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развитие </a:t>
                      </a:r>
                    </a:p>
                  </a:txBody>
                  <a:tcPr marL="74735" marR="74735" marT="37367" marB="3736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76069">
                <a:tc>
                  <a:txBody>
                    <a:bodyPr/>
                    <a:lstStyle/>
                    <a:p>
                      <a:r>
                        <a:rPr lang="ru-RU" sz="18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приобщать </a:t>
                      </a:r>
                    </a:p>
                  </a:txBody>
                  <a:tcPr marL="74735" marR="74735" marT="37367" marB="3736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приобщение </a:t>
                      </a:r>
                    </a:p>
                  </a:txBody>
                  <a:tcPr marL="74735" marR="74735" marT="37367" marB="3736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76069">
                <a:tc>
                  <a:txBody>
                    <a:bodyPr/>
                    <a:lstStyle/>
                    <a:p>
                      <a:r>
                        <a:rPr lang="ru-RU" sz="18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воспитывать </a:t>
                      </a:r>
                    </a:p>
                  </a:txBody>
                  <a:tcPr marL="74735" marR="74735" marT="37367" marB="3736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8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воспитание </a:t>
                      </a:r>
                    </a:p>
                  </a:txBody>
                  <a:tcPr marL="74735" marR="74735" marT="37367" marB="3736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76069">
                <a:tc>
                  <a:txBody>
                    <a:bodyPr/>
                    <a:lstStyle/>
                    <a:p>
                      <a:r>
                        <a:rPr lang="ru-RU" sz="18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обучить </a:t>
                      </a:r>
                    </a:p>
                  </a:txBody>
                  <a:tcPr marL="74735" marR="74735" marT="37367" marB="3736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8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обучение </a:t>
                      </a:r>
                    </a:p>
                  </a:txBody>
                  <a:tcPr marL="74735" marR="74735" marT="37367" marB="3736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76069">
                <a:tc>
                  <a:txBody>
                    <a:bodyPr/>
                    <a:lstStyle/>
                    <a:p>
                      <a:r>
                        <a:rPr lang="ru-RU" sz="18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сформировать </a:t>
                      </a:r>
                    </a:p>
                  </a:txBody>
                  <a:tcPr marL="74735" marR="74735" marT="37367" marB="3736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8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формирование </a:t>
                      </a:r>
                    </a:p>
                  </a:txBody>
                  <a:tcPr marL="74735" marR="74735" marT="37367" marB="3736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76069">
                <a:tc>
                  <a:txBody>
                    <a:bodyPr/>
                    <a:lstStyle/>
                    <a:p>
                      <a:r>
                        <a:rPr lang="ru-RU" sz="18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обеспечить </a:t>
                      </a:r>
                    </a:p>
                  </a:txBody>
                  <a:tcPr marL="74735" marR="74735" marT="37367" marB="3736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8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обеспечение </a:t>
                      </a:r>
                    </a:p>
                  </a:txBody>
                  <a:tcPr marL="74735" marR="74735" marT="37367" marB="3736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76069">
                <a:tc>
                  <a:txBody>
                    <a:bodyPr/>
                    <a:lstStyle/>
                    <a:p>
                      <a:r>
                        <a:rPr lang="ru-RU" sz="18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поддержать </a:t>
                      </a:r>
                    </a:p>
                  </a:txBody>
                  <a:tcPr marL="74735" marR="74735" marT="37367" marB="3736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поддержка </a:t>
                      </a:r>
                    </a:p>
                  </a:txBody>
                  <a:tcPr marL="74735" marR="74735" marT="37367" marB="3736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76069">
                <a:tc>
                  <a:txBody>
                    <a:bodyPr/>
                    <a:lstStyle/>
                    <a:p>
                      <a:r>
                        <a:rPr lang="ru-RU" sz="18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расширить </a:t>
                      </a:r>
                    </a:p>
                  </a:txBody>
                  <a:tcPr marL="74735" marR="74735" marT="37367" marB="3736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8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расширение </a:t>
                      </a:r>
                    </a:p>
                  </a:txBody>
                  <a:tcPr marL="74735" marR="74735" marT="37367" marB="3736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76069">
                <a:tc>
                  <a:txBody>
                    <a:bodyPr/>
                    <a:lstStyle/>
                    <a:p>
                      <a:r>
                        <a:rPr lang="ru-RU" sz="18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углубить </a:t>
                      </a:r>
                    </a:p>
                  </a:txBody>
                  <a:tcPr marL="74735" marR="74735" marT="37367" marB="3736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8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углубление </a:t>
                      </a:r>
                    </a:p>
                  </a:txBody>
                  <a:tcPr marL="74735" marR="74735" marT="37367" marB="3736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76069">
                <a:tc>
                  <a:txBody>
                    <a:bodyPr/>
                    <a:lstStyle/>
                    <a:p>
                      <a:r>
                        <a:rPr lang="ru-RU" sz="18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познакомить </a:t>
                      </a:r>
                    </a:p>
                  </a:txBody>
                  <a:tcPr marL="74735" marR="74735" marT="37367" marB="3736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8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знакомство </a:t>
                      </a:r>
                    </a:p>
                  </a:txBody>
                  <a:tcPr marL="74735" marR="74735" marT="37367" marB="3736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76069">
                <a:tc>
                  <a:txBody>
                    <a:bodyPr/>
                    <a:lstStyle/>
                    <a:p>
                      <a:r>
                        <a:rPr lang="ru-RU" sz="18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предоставить возможность и т.д. </a:t>
                      </a:r>
                    </a:p>
                  </a:txBody>
                  <a:tcPr marL="74735" marR="74735" marT="37367" marB="3736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предоставление возможности и т.д. </a:t>
                      </a:r>
                    </a:p>
                  </a:txBody>
                  <a:tcPr marL="74735" marR="74735" marT="37367" marB="3736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2809103" y="366218"/>
            <a:ext cx="8847438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   Формулировать задачи следует в едином ключе, придерживаясь во всех формулировках одной грамматической формы:</a:t>
            </a:r>
          </a:p>
        </p:txBody>
      </p:sp>
    </p:spTree>
    <p:extLst>
      <p:ext uri="{BB962C8B-B14F-4D97-AF65-F5344CB8AC3E}">
        <p14:creationId xmlns:p14="http://schemas.microsoft.com/office/powerpoint/2010/main" val="416599025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776150" y="117693"/>
            <a:ext cx="8723870" cy="64633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276860" algn="just">
              <a:lnSpc>
                <a:spcPct val="150000"/>
              </a:lnSpc>
              <a:spcAft>
                <a:spcPts val="0"/>
              </a:spcAft>
            </a:pPr>
            <a:r>
              <a:rPr lang="ru-RU" b="1" i="1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Пример: </a:t>
            </a:r>
          </a:p>
          <a:p>
            <a:pPr indent="276860" algn="just">
              <a:lnSpc>
                <a:spcPct val="150000"/>
              </a:lnSpc>
              <a:spcAft>
                <a:spcPts val="0"/>
              </a:spcAft>
            </a:pPr>
            <a:r>
              <a:rPr lang="ru-RU" b="1" i="1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Образовательные</a:t>
            </a:r>
            <a:r>
              <a:rPr lang="ru-RU" b="1" i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:</a:t>
            </a:r>
            <a:endParaRPr lang="ru-RU" b="1" dirty="0">
              <a:solidFill>
                <a:srgbClr val="000000"/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познакомить с историей развития   техники вышивки шелковыми лентами; </a:t>
            </a:r>
            <a:endParaRPr lang="ru-RU" b="1" dirty="0">
              <a:solidFill>
                <a:srgbClr val="000000"/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lvl="0" indent="-342900" algn="just">
              <a:spcAft>
                <a:spcPts val="0"/>
              </a:spcAft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обучить теоретическим и практическим основам техники вышивания шелковыми лентами;  </a:t>
            </a:r>
          </a:p>
          <a:p>
            <a:pPr marL="342900" lvl="0" indent="-342900" algn="just">
              <a:spcAft>
                <a:spcPts val="0"/>
              </a:spcAft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расширить знания при работе с различными материалами и сформировать технологические навыки и умения вышивания шелковыми лентами;</a:t>
            </a:r>
          </a:p>
          <a:p>
            <a:pPr marL="342900" lvl="0" indent="-342900" algn="just">
              <a:spcAft>
                <a:spcPts val="0"/>
              </a:spcAft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использовать досуг как сферу свободного развития личности</a:t>
            </a:r>
            <a:r>
              <a:rPr lang="ru-RU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;</a:t>
            </a:r>
          </a:p>
          <a:p>
            <a:pPr marL="342900" indent="-342900" algn="just"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обучать 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приёмам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безопасного 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труда.</a:t>
            </a:r>
            <a:endParaRPr lang="ru-RU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indent="276860" algn="just">
              <a:lnSpc>
                <a:spcPct val="150000"/>
              </a:lnSpc>
              <a:spcAft>
                <a:spcPts val="0"/>
              </a:spcAft>
            </a:pPr>
            <a:r>
              <a:rPr lang="ru-RU" b="1" i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Развивающие:</a:t>
            </a:r>
            <a:endParaRPr lang="ru-RU" b="1" dirty="0">
              <a:solidFill>
                <a:srgbClr val="000000"/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lvl="0" indent="-342900" algn="just">
              <a:spcAft>
                <a:spcPts val="0"/>
              </a:spcAft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сформировать устойчивый интерес к декоративно-прикладному искусству;</a:t>
            </a:r>
          </a:p>
          <a:p>
            <a:pPr marL="342900" lvl="0" indent="-342900" algn="just">
              <a:spcAft>
                <a:spcPts val="0"/>
              </a:spcAft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развивать образное, абстрактное, пространственное   мышление; зрительную и образную память, внимание, творческое воображение;</a:t>
            </a:r>
          </a:p>
          <a:p>
            <a:pPr marL="342900" lvl="0" indent="-342900" algn="just">
              <a:spcAft>
                <a:spcPts val="0"/>
              </a:spcAft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развивать художественные способности: композиционное и пространственное видение</a:t>
            </a:r>
            <a:r>
              <a:rPr lang="ru-RU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</a:p>
          <a:p>
            <a:pPr lvl="0" algn="just">
              <a:spcAft>
                <a:spcPts val="0"/>
              </a:spcAft>
              <a:tabLst>
                <a:tab pos="457200" algn="l"/>
              </a:tabLst>
            </a:pPr>
            <a:r>
              <a:rPr lang="ru-RU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    </a:t>
            </a:r>
            <a:r>
              <a:rPr lang="ru-RU" b="1" i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В</a:t>
            </a:r>
            <a:r>
              <a:rPr lang="ru-RU" b="1" i="1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оспитательные: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Осуществлять трудовое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и эстетическое воспитание учащихся;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воспитывать у учащихся любовь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к 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декоративно-прикладным видам искусства;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добиться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максимальной самостоятельности детского творчества.</a:t>
            </a:r>
          </a:p>
          <a:p>
            <a:pPr lvl="0" algn="just">
              <a:spcAft>
                <a:spcPts val="0"/>
              </a:spcAft>
              <a:tabLst>
                <a:tab pos="457200" algn="l"/>
              </a:tabLst>
            </a:pPr>
            <a:endParaRPr lang="ru-RU" i="1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257110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430162" y="307163"/>
            <a:ext cx="9457038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  <a:tabLst>
                <a:tab pos="2105025" algn="l"/>
              </a:tabLst>
            </a:pPr>
            <a:r>
              <a:rPr lang="ru-RU" sz="2800" b="1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Планируемые результаты</a:t>
            </a:r>
          </a:p>
          <a:p>
            <a:pPr algn="just">
              <a:spcAft>
                <a:spcPts val="0"/>
              </a:spcAft>
              <a:tabLst>
                <a:tab pos="2105025" algn="l"/>
              </a:tabLst>
            </a:pPr>
            <a:endParaRPr lang="ru-RU" sz="2000" b="1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just">
              <a:tabLst>
                <a:tab pos="2105025" algn="l"/>
              </a:tabLst>
            </a:pPr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    Планируемые </a:t>
            </a:r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результаты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должны быть сформулированы с учетом цели и задач программы как требования к знаниям и умениям, приобретаемым в процессе занятий, компетенции и личностные качества, которые могут быть сформированы и развиты у детей в результате обучения по программе. </a:t>
            </a:r>
          </a:p>
          <a:p>
            <a:pPr algn="just">
              <a:spcAft>
                <a:spcPts val="0"/>
              </a:spcAft>
              <a:tabLst>
                <a:tab pos="2105025" algn="l"/>
              </a:tabLst>
            </a:pPr>
            <a:r>
              <a:rPr lang="ru-RU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    </a:t>
            </a:r>
            <a:r>
              <a:rPr lang="ru-RU" sz="2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Метапредметные</a:t>
            </a:r>
            <a:r>
              <a:rPr lang="ru-RU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результаты</a:t>
            </a:r>
            <a:r>
              <a:rPr lang="ru-RU" sz="20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означают усвоенные учащимися способы деятельности, применяемые ими как в рамках образовательного процесса, так и при решении реальных жизненных ситуаций; </a:t>
            </a:r>
            <a:endParaRPr lang="ru-RU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spcAft>
                <a:spcPts val="0"/>
              </a:spcAft>
              <a:tabLst>
                <a:tab pos="2105025" algn="l"/>
              </a:tabLst>
            </a:pPr>
            <a:r>
              <a:rPr lang="ru-RU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   Личностные </a:t>
            </a:r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результаты</a:t>
            </a:r>
            <a:r>
              <a:rPr lang="ru-RU" sz="20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включают готовность и способность учащихся к саморазвитию и личностному самоопределению, </a:t>
            </a:r>
            <a:endParaRPr lang="ru-RU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spcAft>
                <a:spcPts val="0"/>
              </a:spcAft>
              <a:tabLst>
                <a:tab pos="2105025" algn="l"/>
              </a:tabLst>
            </a:pPr>
            <a:r>
              <a:rPr lang="ru-RU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  Предметные </a:t>
            </a:r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результаты</a:t>
            </a:r>
            <a:r>
              <a:rPr lang="ru-RU" sz="20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содержат в себе систему основных элементов знаний, которая формируется через освоение учебного материала, и систему формируемых действий</a:t>
            </a:r>
            <a:endParaRPr lang="ru-RU" sz="20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1672879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486441" y="591784"/>
            <a:ext cx="8954528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ru-RU" b="1" i="1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Например: </a:t>
            </a:r>
            <a:r>
              <a:rPr lang="ru-RU" b="1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Ожидаемый </a:t>
            </a:r>
            <a:r>
              <a:rPr lang="ru-RU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результат стартового </a:t>
            </a:r>
            <a:r>
              <a:rPr lang="ru-RU" b="1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уровня освоения программы:</a:t>
            </a:r>
            <a:endParaRPr lang="ru-RU" sz="16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indent="276860" algn="just">
              <a:spcAft>
                <a:spcPts val="0"/>
              </a:spcAft>
            </a:pP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По итогам обучения </a:t>
            </a:r>
            <a:r>
              <a:rPr lang="ru-RU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обучающийся 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должен</a:t>
            </a:r>
          </a:p>
          <a:p>
            <a:pPr indent="276860" algn="just">
              <a:spcAft>
                <a:spcPts val="0"/>
              </a:spcAft>
            </a:pPr>
            <a:r>
              <a:rPr lang="ru-RU" b="1" i="1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знать:</a:t>
            </a:r>
            <a:endParaRPr lang="ru-RU" dirty="0">
              <a:solidFill>
                <a:srgbClr val="000000"/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lvl="0" indent="-342900" algn="just">
              <a:spcAft>
                <a:spcPts val="0"/>
              </a:spcAft>
              <a:buFont typeface="Symbol" panose="05050102010706020507" pitchFamily="18" charset="2"/>
              <a:buChar char=""/>
              <a:tabLst>
                <a:tab pos="609600" algn="l"/>
              </a:tabLst>
            </a:pPr>
            <a:r>
              <a:rPr lang="ru-RU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правила 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техники безопасности при работе с инструментами;</a:t>
            </a:r>
          </a:p>
          <a:p>
            <a:pPr marL="342900" lvl="0" indent="-342900" algn="just">
              <a:spcAft>
                <a:spcPts val="0"/>
              </a:spcAft>
              <a:buFont typeface="Symbol" panose="05050102010706020507" pitchFamily="18" charset="2"/>
              <a:buChar char=""/>
              <a:tabLst>
                <a:tab pos="609600" algn="l"/>
              </a:tabLst>
            </a:pPr>
            <a:r>
              <a:rPr lang="ru-RU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историю возникновения и развития вышивки атласными лентами;</a:t>
            </a:r>
            <a:endParaRPr lang="ru-RU" sz="16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lvl="0" indent="-342900" algn="just">
              <a:spcAft>
                <a:spcPts val="0"/>
              </a:spcAft>
              <a:buFont typeface="Symbol" panose="05050102010706020507" pitchFamily="18" charset="2"/>
              <a:buChar char=""/>
              <a:tabLst>
                <a:tab pos="609600" algn="l"/>
              </a:tabLst>
            </a:pPr>
            <a:r>
              <a:rPr lang="ru-RU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материалы и инструменты необходимые для работы;</a:t>
            </a:r>
            <a:endParaRPr lang="ru-RU" sz="16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lvl="0" indent="-342900" algn="just">
              <a:spcAft>
                <a:spcPts val="0"/>
              </a:spcAft>
              <a:buFont typeface="Symbol" panose="05050102010706020507" pitchFamily="18" charset="2"/>
              <a:buChar char=""/>
              <a:tabLst>
                <a:tab pos="609600" algn="l"/>
              </a:tabLst>
            </a:pPr>
            <a:r>
              <a:rPr lang="ru-RU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основы композиции, </a:t>
            </a:r>
            <a:r>
              <a:rPr lang="ru-RU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цветоведения</a:t>
            </a:r>
            <a:r>
              <a:rPr lang="ru-RU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;</a:t>
            </a:r>
            <a:endParaRPr lang="ru-RU" sz="16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lvl="0" indent="-342900" algn="just">
              <a:spcAft>
                <a:spcPts val="0"/>
              </a:spcAft>
              <a:buFont typeface="Symbol" panose="05050102010706020507" pitchFamily="18" charset="2"/>
              <a:buChar char=""/>
              <a:tabLst>
                <a:tab pos="609600" algn="l"/>
              </a:tabLst>
            </a:pPr>
            <a:r>
              <a:rPr lang="ru-RU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виды стежков;</a:t>
            </a:r>
            <a:endParaRPr lang="ru-RU" sz="16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lvl="0" indent="-342900" algn="just">
              <a:spcAft>
                <a:spcPts val="0"/>
              </a:spcAft>
              <a:buFont typeface="Symbol" panose="05050102010706020507" pitchFamily="18" charset="2"/>
              <a:buChar char=""/>
              <a:tabLst>
                <a:tab pos="609600" algn="l"/>
              </a:tabLst>
            </a:pPr>
            <a:r>
              <a:rPr lang="ru-RU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основные элементы вышивки.</a:t>
            </a:r>
            <a:endParaRPr lang="ru-RU" sz="16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just">
              <a:spcAft>
                <a:spcPts val="0"/>
              </a:spcAft>
            </a:pPr>
            <a:r>
              <a:rPr lang="ru-RU" b="1" i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уметь:</a:t>
            </a:r>
            <a:endParaRPr lang="ru-RU" sz="16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lvl="0" indent="-342900" algn="just">
              <a:spcAft>
                <a:spcPts val="0"/>
              </a:spcAft>
              <a:buFont typeface="Symbol" panose="05050102010706020507" pitchFamily="18" charset="2"/>
              <a:buChar char=""/>
              <a:tabLst>
                <a:tab pos="161925" algn="l"/>
              </a:tabLst>
            </a:pPr>
            <a:r>
              <a:rPr lang="ru-RU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организовать трудовой процесс и рабочее место;</a:t>
            </a:r>
            <a:endParaRPr lang="ru-RU" sz="16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lvl="0" indent="-342900" algn="just">
              <a:spcAft>
                <a:spcPts val="0"/>
              </a:spcAft>
              <a:buFont typeface="Symbol" panose="05050102010706020507" pitchFamily="18" charset="2"/>
              <a:buChar char=""/>
              <a:tabLst>
                <a:tab pos="161925" algn="l"/>
              </a:tabLst>
            </a:pPr>
            <a:r>
              <a:rPr lang="ru-RU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технически правильно выполнять стежки и основные элементы вышивки;</a:t>
            </a:r>
            <a:endParaRPr lang="ru-RU" sz="16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lvl="0" indent="-342900" algn="just">
              <a:spcAft>
                <a:spcPts val="0"/>
              </a:spcAft>
              <a:buFont typeface="Symbol" panose="05050102010706020507" pitchFamily="18" charset="2"/>
              <a:buChar char=""/>
              <a:tabLst>
                <a:tab pos="161925" algn="l"/>
              </a:tabLst>
            </a:pPr>
            <a:r>
              <a:rPr lang="ru-RU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работать с информацией и технологической документацией (схемами);</a:t>
            </a:r>
            <a:endParaRPr lang="ru-RU" sz="16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lvl="0" indent="-342900" algn="just">
              <a:spcAft>
                <a:spcPts val="0"/>
              </a:spcAft>
              <a:buFont typeface="Symbol" panose="05050102010706020507" pitchFamily="18" charset="2"/>
              <a:buChar char=""/>
              <a:tabLst>
                <a:tab pos="161925" algn="l"/>
              </a:tabLst>
            </a:pPr>
            <a:r>
              <a:rPr lang="ru-RU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переводить рисунок на ткань;</a:t>
            </a:r>
            <a:endParaRPr lang="ru-RU" sz="16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lvl="0" indent="-342900" algn="just">
              <a:spcAft>
                <a:spcPts val="0"/>
              </a:spcAft>
              <a:buFont typeface="Symbol" panose="05050102010706020507" pitchFamily="18" charset="2"/>
              <a:buChar char=""/>
              <a:tabLst>
                <a:tab pos="161925" algn="l"/>
              </a:tabLst>
            </a:pPr>
            <a:r>
              <a:rPr lang="ru-RU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составлять цветовое решение по данной композиции; </a:t>
            </a:r>
            <a:endParaRPr lang="ru-RU" sz="16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lvl="0" indent="-342900" algn="just">
              <a:spcAft>
                <a:spcPts val="0"/>
              </a:spcAft>
              <a:buFont typeface="Symbol" panose="05050102010706020507" pitchFamily="18" charset="2"/>
              <a:buChar char=""/>
              <a:tabLst>
                <a:tab pos="161925" algn="l"/>
              </a:tabLst>
            </a:pPr>
            <a:r>
              <a:rPr lang="ru-RU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запяливать</a:t>
            </a:r>
            <a:r>
              <a:rPr lang="ru-RU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ткань в пяльцы.</a:t>
            </a:r>
            <a:endParaRPr lang="ru-RU" sz="16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0889216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556951" y="252949"/>
            <a:ext cx="10544432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ru-RU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Личностные результаты:</a:t>
            </a:r>
            <a:endParaRPr lang="ru-RU" sz="16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lvl="0" indent="-342900" algn="just">
              <a:spcAft>
                <a:spcPts val="0"/>
              </a:spcAft>
              <a:buFont typeface="Symbol" panose="05050102010706020507" pitchFamily="18" charset="2"/>
              <a:buChar char=""/>
              <a:tabLst>
                <a:tab pos="161925" algn="l"/>
              </a:tabLst>
            </a:pPr>
            <a:r>
              <a:rPr lang="ru-RU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проявление познавательной активности, расширение информированности в данной образовательной области; </a:t>
            </a:r>
            <a:endParaRPr lang="ru-RU" sz="16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lvl="0" indent="-342900" algn="just">
              <a:spcAft>
                <a:spcPts val="0"/>
              </a:spcAft>
              <a:buFont typeface="Symbol" panose="05050102010706020507" pitchFamily="18" charset="2"/>
              <a:buChar char=""/>
              <a:tabLst>
                <a:tab pos="161925" algn="l"/>
              </a:tabLst>
            </a:pPr>
            <a:r>
              <a:rPr lang="ru-RU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развитие трудолюбия и ответственности за результаты своей деятельности; выражение желания учиться; </a:t>
            </a:r>
            <a:endParaRPr lang="ru-RU" sz="16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lvl="0" indent="-342900" algn="just">
              <a:spcAft>
                <a:spcPts val="0"/>
              </a:spcAft>
              <a:buFont typeface="Symbol" panose="05050102010706020507" pitchFamily="18" charset="2"/>
              <a:buChar char=""/>
              <a:tabLst>
                <a:tab pos="161925" algn="l"/>
              </a:tabLst>
            </a:pPr>
            <a:r>
              <a:rPr lang="ru-RU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формирование уважительного отношения к труду; </a:t>
            </a:r>
            <a:endParaRPr lang="ru-RU" sz="16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just">
              <a:spcAft>
                <a:spcPts val="0"/>
              </a:spcAft>
            </a:pPr>
            <a:r>
              <a:rPr lang="ru-RU" b="1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Метапредметные</a:t>
            </a:r>
            <a:r>
              <a:rPr lang="ru-RU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результаты:</a:t>
            </a:r>
            <a:endParaRPr lang="ru-RU" sz="16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lvl="0" indent="-342900" algn="just"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ru-RU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самостоятельное определение цели своего обучения, постановка и формулировка для себя новых задач в познавательной деятельности;</a:t>
            </a:r>
            <a:endParaRPr lang="ru-RU" sz="16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lvl="0" indent="-342900" algn="just"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ru-RU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самостоятельная организация и выполнение различных творческих работ по созданию изделий; </a:t>
            </a:r>
            <a:endParaRPr lang="ru-RU" sz="16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lvl="0" indent="-342900" algn="just"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ru-RU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организация учебного сотрудничества и совместной деятельности с учителем и сверстниками; согласование и координация совместной познавательно-трудовой деятельности с другими её участниками;</a:t>
            </a:r>
            <a:endParaRPr lang="ru-RU" sz="16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just">
              <a:spcAft>
                <a:spcPts val="0"/>
              </a:spcAft>
            </a:pPr>
            <a:r>
              <a:rPr lang="ru-RU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Предметные результаты: </a:t>
            </a:r>
            <a:endParaRPr lang="ru-RU" sz="16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lvl="0" indent="-342900"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ru-RU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овладение необходимыми приемами вышивки; </a:t>
            </a:r>
            <a:endParaRPr lang="ru-RU" sz="16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lvl="0" indent="-342900"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ru-RU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освоение базовых швов; </a:t>
            </a:r>
            <a:endParaRPr lang="ru-RU" sz="16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lvl="0" indent="-342900"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ru-RU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умение выразить свой замысел; </a:t>
            </a:r>
            <a:endParaRPr lang="ru-RU" sz="16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lvl="0" indent="-342900"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ru-RU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развитие умений применять технологии представления, преобразования и использования информации; </a:t>
            </a:r>
            <a:endParaRPr lang="ru-RU" sz="16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lvl="0" indent="-342900"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ru-RU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соблюдение трудовой и технологической дисциплины; </a:t>
            </a:r>
            <a:endParaRPr lang="ru-RU" sz="16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lvl="0" indent="-342900"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ru-RU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соблюдение норм и правил безопасного труда, пожарной безопасности, правил санитарии и гигиены; </a:t>
            </a:r>
            <a:endParaRPr lang="ru-RU" sz="16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lvl="0" indent="-342900"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ru-RU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сочетание образного и логического мышления в проектной деятельности</a:t>
            </a:r>
            <a:endParaRPr lang="ru-RU" sz="16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896432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181885" y="642587"/>
            <a:ext cx="9641941" cy="45377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ru-RU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Воспитательная работа. </a:t>
            </a:r>
            <a:endParaRPr lang="ru-RU" b="1" dirty="0" smtClean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b="1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      </a:t>
            </a:r>
            <a:r>
              <a:rPr lang="ru-RU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Воспитательный </a:t>
            </a:r>
            <a:r>
              <a:rPr lang="ru-RU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потенциал (цель, задачи воспитательной работы, ожидаемые результаты, формы проведения воспитательных мероприятий, методы воспитательного </a:t>
            </a:r>
            <a:r>
              <a:rPr lang="ru-RU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воздействия, план воспитательной работы).</a:t>
            </a:r>
            <a:endParaRPr lang="ru-RU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indent="449580" algn="just">
              <a:lnSpc>
                <a:spcPct val="107000"/>
              </a:lnSpc>
              <a:spcAft>
                <a:spcPts val="0"/>
              </a:spcAft>
            </a:pPr>
            <a:r>
              <a:rPr lang="ru-RU" dirty="0">
                <a:solidFill>
                  <a:srgbClr val="1A1A1A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Воспитательная деятельность – реализация комплекса организационно педагогических задач, решаемых </a:t>
            </a:r>
            <a:r>
              <a:rPr lang="ru-RU" dirty="0" smtClean="0">
                <a:solidFill>
                  <a:srgbClr val="1A1A1A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педагогом </a:t>
            </a:r>
            <a:r>
              <a:rPr lang="ru-RU" dirty="0">
                <a:solidFill>
                  <a:srgbClr val="1A1A1A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с целью обеспечения оптимального развития личности, выбор форм и методов воспитания в соответствии с поставленными задачами и сам процесс их реализации</a:t>
            </a:r>
            <a:r>
              <a:rPr lang="ru-RU" dirty="0" smtClean="0">
                <a:solidFill>
                  <a:srgbClr val="1A1A1A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</a:p>
          <a:p>
            <a:pPr indent="449580" algn="ctr">
              <a:lnSpc>
                <a:spcPct val="107000"/>
              </a:lnSpc>
            </a:pP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Форма календарного плана воспитательной </a:t>
            </a:r>
            <a:r>
              <a:rPr lang="ru-RU" b="1" dirty="0" smtClean="0">
                <a:latin typeface="Arial" panose="020B0604020202020204" pitchFamily="34" charset="0"/>
                <a:cs typeface="Arial" panose="020B0604020202020204" pitchFamily="34" charset="0"/>
              </a:rPr>
              <a:t>работы</a:t>
            </a:r>
          </a:p>
          <a:p>
            <a:pPr indent="449580" algn="ctr">
              <a:lnSpc>
                <a:spcPct val="107000"/>
              </a:lnSpc>
            </a:pPr>
            <a:endParaRPr lang="ru-RU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indent="449580" algn="ctr">
              <a:lnSpc>
                <a:spcPct val="107000"/>
              </a:lnSpc>
            </a:pP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indent="449580" algn="just">
              <a:lnSpc>
                <a:spcPct val="107000"/>
              </a:lnSpc>
              <a:spcAft>
                <a:spcPts val="0"/>
              </a:spcAft>
            </a:pPr>
            <a:endParaRPr lang="ru-RU" dirty="0">
              <a:solidFill>
                <a:srgbClr val="1A1A1A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indent="449580" algn="just">
              <a:lnSpc>
                <a:spcPct val="107000"/>
              </a:lnSpc>
              <a:spcAft>
                <a:spcPts val="0"/>
              </a:spcAft>
            </a:pPr>
            <a:endParaRPr lang="ru-RU" dirty="0" smtClean="0">
              <a:solidFill>
                <a:srgbClr val="1A1A1A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indent="449580" algn="just">
              <a:lnSpc>
                <a:spcPct val="107000"/>
              </a:lnSpc>
              <a:spcAft>
                <a:spcPts val="0"/>
              </a:spcAft>
            </a:pPr>
            <a:endParaRPr lang="ru-RU" dirty="0">
              <a:solidFill>
                <a:srgbClr val="1A1A1A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indent="449580" algn="just">
              <a:lnSpc>
                <a:spcPct val="107000"/>
              </a:lnSpc>
              <a:spcAft>
                <a:spcPts val="0"/>
              </a:spcAft>
            </a:pPr>
            <a:endParaRPr lang="ru-RU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81135136"/>
              </p:ext>
            </p:extLst>
          </p:nvPr>
        </p:nvGraphicFramePr>
        <p:xfrm>
          <a:off x="2879003" y="3783139"/>
          <a:ext cx="7976101" cy="39141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26619"/>
                <a:gridCol w="1647284"/>
                <a:gridCol w="1664765"/>
                <a:gridCol w="1964383"/>
                <a:gridCol w="2173050"/>
              </a:tblGrid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№ п/п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Название события, мероприятия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Сроки проведения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Форма проведения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Практический результат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743452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669059" y="1261584"/>
            <a:ext cx="9185190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/>
              <a:t>Глава 1. Статья 2, пункт 14: дополнительное образование - вид образования, который направлен на всестороннее удовлетворение образовательных потребностей человека в интеллектуальном, духовно-нравственном, физическом и (или) профессиональном совершенствовании </a:t>
            </a:r>
            <a:r>
              <a:rPr lang="ru-RU" b="1" dirty="0" smtClean="0"/>
              <a:t>и не сопровождается повышением уровня образования.</a:t>
            </a:r>
            <a:endParaRPr lang="ru-RU" b="1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2982097" y="461489"/>
            <a:ext cx="860030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smtClean="0"/>
              <a:t>Федеральный закон от 29 декабря 2012 г. № 273-ФЗ</a:t>
            </a:r>
          </a:p>
          <a:p>
            <a:pPr algn="ctr"/>
            <a:r>
              <a:rPr lang="ru-RU" b="1" dirty="0" smtClean="0"/>
              <a:t> "Об образовании в Российской Федерации"</a:t>
            </a:r>
            <a:endParaRPr lang="ru-RU" b="1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2669059" y="2917895"/>
            <a:ext cx="9316995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/>
              <a:t>Глава 10. Дополнительное образование</a:t>
            </a:r>
          </a:p>
          <a:p>
            <a:r>
              <a:rPr lang="ru-RU" dirty="0" smtClean="0"/>
              <a:t>Статья 75. Дополнительное образование детей и взрослых</a:t>
            </a:r>
          </a:p>
          <a:p>
            <a:pPr algn="just"/>
            <a:r>
              <a:rPr lang="ru-RU" dirty="0" smtClean="0"/>
              <a:t>1. Дополнительное образование детей и взрослых направлено на формирование и развитие творческих способностей детей и взрослых, удовлетворение их индивидуальных потребностей в интеллектуальном, нравственном и физическом совершенствовании, формирование культуры здорового и безопасного образа жизни, укрепление здоровья, а также на организацию их свободного времени. Дополнительное образование детей обеспечивает их адаптацию к жизни в обществе, профессиональную ориентацию, а также выявление и поддержку детей, проявивших выдающиеся способности. Дополнительные общеобразовательные программы для детей должны учитывать возрастные и индивидуальные особенности детей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89490347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07696807"/>
              </p:ext>
            </p:extLst>
          </p:nvPr>
        </p:nvGraphicFramePr>
        <p:xfrm>
          <a:off x="2493438" y="1267514"/>
          <a:ext cx="9335039" cy="1586942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561649"/>
                <a:gridCol w="3581103"/>
                <a:gridCol w="769545"/>
                <a:gridCol w="1004934"/>
                <a:gridCol w="1066830"/>
                <a:gridCol w="2350978"/>
              </a:tblGrid>
              <a:tr h="266700">
                <a:tc rowSpan="2"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№</a:t>
                      </a:r>
                      <a:endParaRPr lang="ru-RU" sz="1200" dirty="0">
                        <a:effectLst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п/п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rowSpan="2"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                  Тема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 </a:t>
                      </a:r>
                      <a:r>
                        <a:rPr lang="ru-RU" sz="1400" dirty="0" smtClean="0">
                          <a:effectLst/>
                        </a:rPr>
                        <a:t>Всего</a:t>
                      </a:r>
                      <a:endParaRPr lang="ru-RU" sz="1200" dirty="0">
                        <a:effectLst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 </a:t>
                      </a:r>
                      <a:r>
                        <a:rPr lang="ru-RU" sz="1400" dirty="0" smtClean="0">
                          <a:effectLst/>
                        </a:rPr>
                        <a:t>часов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            Из  них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Формы контроля/аттестации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0678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</a:rPr>
                        <a:t>теория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</a:rPr>
                        <a:t>практика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1.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Вводное занятие. Введение в программу. </a:t>
                      </a:r>
                      <a:r>
                        <a:rPr lang="ru-RU" sz="1400" dirty="0" smtClean="0">
                          <a:effectLst/>
                        </a:rPr>
                        <a:t>Входной контроль.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2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2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Входная диагностика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2.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Материалы, инструменты.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2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2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опрос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3.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История вышивки лентами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2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2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опрос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3749879" y="376068"/>
            <a:ext cx="5352177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4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Учебный план</a:t>
            </a:r>
            <a:endParaRPr kumimoji="0" lang="ru-RU" alt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(стартовый уровень)</a:t>
            </a:r>
            <a:endParaRPr kumimoji="0" lang="ru-RU" alt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384232" y="3343273"/>
            <a:ext cx="9335038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ru-RU" sz="2000" b="1" i="1" dirty="0">
                <a:latin typeface="Arial" panose="020B0604020202020204" pitchFamily="34" charset="0"/>
                <a:ea typeface="Segoe UI Symbol" panose="020B0502040204020203" pitchFamily="34" charset="0"/>
                <a:cs typeface="Arial" panose="020B0604020202020204" pitchFamily="34" charset="0"/>
              </a:rPr>
              <a:t>Содержание учебно-тематического  плана</a:t>
            </a:r>
            <a:endParaRPr lang="ru-RU" sz="2000" dirty="0">
              <a:latin typeface="Arial" panose="020B0604020202020204" pitchFamily="34" charset="0"/>
              <a:ea typeface="Segoe UI Symbol" panose="020B0502040204020203" pitchFamily="34" charset="0"/>
              <a:cs typeface="Arial" panose="020B0604020202020204" pitchFamily="34" charset="0"/>
            </a:endParaRPr>
          </a:p>
          <a:p>
            <a:pPr algn="just">
              <a:spcAft>
                <a:spcPts val="0"/>
              </a:spcAft>
            </a:pPr>
            <a:r>
              <a:rPr lang="ru-RU" sz="2000" b="1" dirty="0">
                <a:latin typeface="Arial" panose="020B0604020202020204" pitchFamily="34" charset="0"/>
                <a:ea typeface="Segoe UI Symbol" panose="020B0502040204020203" pitchFamily="34" charset="0"/>
                <a:cs typeface="Arial" panose="020B0604020202020204" pitchFamily="34" charset="0"/>
              </a:rPr>
              <a:t>Тема 1.  Вводное   занятие.</a:t>
            </a:r>
            <a:r>
              <a:rPr lang="ru-RU" sz="2000" dirty="0">
                <a:latin typeface="Arial" panose="020B0604020202020204" pitchFamily="34" charset="0"/>
                <a:ea typeface="Segoe UI Symbol" panose="020B0502040204020203" pitchFamily="34" charset="0"/>
                <a:cs typeface="Arial" panose="020B0604020202020204" pitchFamily="34" charset="0"/>
              </a:rPr>
              <a:t> Введение в программу, правила работы в кабинете, организация рабочего места.  </a:t>
            </a:r>
            <a:r>
              <a:rPr lang="ru-RU" sz="2000" b="1" dirty="0" smtClean="0">
                <a:latin typeface="Arial" panose="020B0604020202020204" pitchFamily="34" charset="0"/>
                <a:ea typeface="Segoe UI Symbol" panose="020B0502040204020203" pitchFamily="34" charset="0"/>
                <a:cs typeface="Arial" panose="020B0604020202020204" pitchFamily="34" charset="0"/>
              </a:rPr>
              <a:t>Практика. </a:t>
            </a:r>
            <a:r>
              <a:rPr lang="ru-RU" sz="2000" dirty="0" smtClean="0">
                <a:latin typeface="Arial" panose="020B0604020202020204" pitchFamily="34" charset="0"/>
                <a:ea typeface="Segoe UI Symbol" panose="020B0502040204020203" pitchFamily="34" charset="0"/>
                <a:cs typeface="Arial" panose="020B0604020202020204" pitchFamily="34" charset="0"/>
              </a:rPr>
              <a:t>Входная </a:t>
            </a:r>
            <a:r>
              <a:rPr lang="ru-RU" sz="2000" dirty="0">
                <a:latin typeface="Arial" panose="020B0604020202020204" pitchFamily="34" charset="0"/>
                <a:ea typeface="Segoe UI Symbol" panose="020B0502040204020203" pitchFamily="34" charset="0"/>
                <a:cs typeface="Arial" panose="020B0604020202020204" pitchFamily="34" charset="0"/>
              </a:rPr>
              <a:t>аттестация.</a:t>
            </a:r>
          </a:p>
          <a:p>
            <a:pPr algn="just">
              <a:spcAft>
                <a:spcPts val="0"/>
              </a:spcAft>
            </a:pPr>
            <a:r>
              <a:rPr lang="ru-RU" sz="2000" b="1" dirty="0">
                <a:latin typeface="Arial" panose="020B0604020202020204" pitchFamily="34" charset="0"/>
                <a:ea typeface="Segoe UI Symbol" panose="020B0502040204020203" pitchFamily="34" charset="0"/>
                <a:cs typeface="Arial" panose="020B0604020202020204" pitchFamily="34" charset="0"/>
              </a:rPr>
              <a:t>Тема 2. </a:t>
            </a:r>
            <a:r>
              <a:rPr lang="ru-RU" sz="2000" b="1" dirty="0" smtClean="0">
                <a:latin typeface="Arial" panose="020B0604020202020204" pitchFamily="34" charset="0"/>
                <a:ea typeface="Segoe UI Symbol" panose="020B0502040204020203" pitchFamily="34" charset="0"/>
                <a:cs typeface="Arial" panose="020B0604020202020204" pitchFamily="34" charset="0"/>
              </a:rPr>
              <a:t>Теория. Материалы</a:t>
            </a:r>
            <a:r>
              <a:rPr lang="ru-RU" sz="2000" b="1" dirty="0">
                <a:latin typeface="Arial" panose="020B0604020202020204" pitchFamily="34" charset="0"/>
                <a:ea typeface="Segoe UI Symbol" panose="020B0502040204020203" pitchFamily="34" charset="0"/>
                <a:cs typeface="Arial" panose="020B0604020202020204" pitchFamily="34" charset="0"/>
              </a:rPr>
              <a:t>, инструменты. </a:t>
            </a:r>
            <a:r>
              <a:rPr lang="ru-RU" sz="2000" dirty="0">
                <a:latin typeface="Arial" panose="020B0604020202020204" pitchFamily="34" charset="0"/>
                <a:ea typeface="Segoe UI Symbol" panose="020B0502040204020203" pitchFamily="34" charset="0"/>
                <a:cs typeface="Arial" panose="020B0604020202020204" pitchFamily="34" charset="0"/>
              </a:rPr>
              <a:t>Оборудование, инструменты, их назначение, приёмы работы. Обучение приёмам работы  ножницами, иглами. Вышивание с помощью пялец, с напёрстком. Характеристика применяемых материалов (нитки, тесьма, ткани для основы, ленты, бисер, стразы, красители для тканей, клей). </a:t>
            </a:r>
          </a:p>
          <a:p>
            <a:pPr algn="just">
              <a:spcAft>
                <a:spcPts val="0"/>
              </a:spcAft>
            </a:pPr>
            <a:r>
              <a:rPr lang="ru-RU" sz="2000" b="1" dirty="0" smtClean="0">
                <a:latin typeface="Arial" panose="020B0604020202020204" pitchFamily="34" charset="0"/>
                <a:ea typeface="Segoe UI Symbol" panose="020B0502040204020203" pitchFamily="34" charset="0"/>
                <a:cs typeface="Arial" panose="020B0604020202020204" pitchFamily="34" charset="0"/>
              </a:rPr>
              <a:t>Тема 3.</a:t>
            </a:r>
            <a:r>
              <a:rPr lang="ru-RU" sz="2000" dirty="0" smtClean="0">
                <a:latin typeface="Arial" panose="020B0604020202020204" pitchFamily="34" charset="0"/>
                <a:ea typeface="Segoe UI Symbol" panose="020B0502040204020203" pitchFamily="34" charset="0"/>
                <a:cs typeface="Arial" panose="020B0604020202020204" pitchFamily="34" charset="0"/>
              </a:rPr>
              <a:t> </a:t>
            </a:r>
            <a:r>
              <a:rPr lang="ru-RU" sz="2000" b="1" dirty="0">
                <a:latin typeface="Arial" panose="020B0604020202020204" pitchFamily="34" charset="0"/>
                <a:ea typeface="Segoe UI Symbol" panose="020B0502040204020203" pitchFamily="34" charset="0"/>
                <a:cs typeface="Arial" panose="020B0604020202020204" pitchFamily="34" charset="0"/>
              </a:rPr>
              <a:t>Т</a:t>
            </a:r>
            <a:r>
              <a:rPr lang="ru-RU" sz="2000" b="1" dirty="0" smtClean="0">
                <a:latin typeface="Arial" panose="020B0604020202020204" pitchFamily="34" charset="0"/>
                <a:ea typeface="Segoe UI Symbol" panose="020B0502040204020203" pitchFamily="34" charset="0"/>
                <a:cs typeface="Arial" panose="020B0604020202020204" pitchFamily="34" charset="0"/>
              </a:rPr>
              <a:t>еория</a:t>
            </a:r>
            <a:r>
              <a:rPr lang="ru-RU" sz="2000" dirty="0" smtClean="0">
                <a:latin typeface="Arial" panose="020B0604020202020204" pitchFamily="34" charset="0"/>
                <a:ea typeface="Segoe UI Symbol" panose="020B0502040204020203" pitchFamily="34" charset="0"/>
                <a:cs typeface="Arial" panose="020B0604020202020204" pitchFamily="34" charset="0"/>
              </a:rPr>
              <a:t>. </a:t>
            </a:r>
            <a:r>
              <a:rPr lang="ru-RU" sz="2000" b="1" dirty="0" smtClean="0">
                <a:latin typeface="Arial" panose="020B0604020202020204" pitchFamily="34" charset="0"/>
                <a:ea typeface="Segoe UI Symbol" panose="020B0502040204020203" pitchFamily="34" charset="0"/>
                <a:cs typeface="Arial" panose="020B0604020202020204" pitchFamily="34" charset="0"/>
              </a:rPr>
              <a:t>История вышивки лентами. </a:t>
            </a:r>
            <a:r>
              <a:rPr lang="ru-RU" sz="2000" dirty="0" smtClean="0">
                <a:latin typeface="Arial" panose="020B0604020202020204" pitchFamily="34" charset="0"/>
                <a:ea typeface="Segoe UI Symbol" panose="020B0502040204020203" pitchFamily="34" charset="0"/>
                <a:cs typeface="Arial" panose="020B0604020202020204" pitchFamily="34" charset="0"/>
              </a:rPr>
              <a:t>Истоки вышивки шёлковыми лентами, расцвет как искусства, наше время в вышивке лентами.</a:t>
            </a:r>
            <a:endParaRPr lang="ru-RU" sz="2000" dirty="0">
              <a:effectLst/>
              <a:latin typeface="Arial" panose="020B0604020202020204" pitchFamily="34" charset="0"/>
              <a:ea typeface="Segoe UI Symbol" panose="020B0502040204020203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12791666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2892741" y="457865"/>
            <a:ext cx="7111338" cy="9848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Календарный учебный график </a:t>
            </a:r>
            <a:endParaRPr lang="ru-RU" altLang="ru-RU" sz="2000" dirty="0">
              <a:latin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на 2026-2027 учебный год</a:t>
            </a:r>
            <a:endParaRPr kumimoji="0" lang="ru-RU" alt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0347261"/>
              </p:ext>
            </p:extLst>
          </p:nvPr>
        </p:nvGraphicFramePr>
        <p:xfrm>
          <a:off x="1683867" y="1300682"/>
          <a:ext cx="10198444" cy="222842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174517"/>
                <a:gridCol w="934651"/>
                <a:gridCol w="727869"/>
                <a:gridCol w="1141431"/>
                <a:gridCol w="1859159"/>
                <a:gridCol w="978076"/>
                <a:gridCol w="1082052"/>
                <a:gridCol w="1124349"/>
                <a:gridCol w="1176340"/>
              </a:tblGrid>
              <a:tr h="84426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Уровень сложности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Год обучения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№ группы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Дата начала занятий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Дата окончания занятий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Кол-во учебных недель в год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Кол-во учебных дней в год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Кол-во учебных часов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нед./год.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Режим занятий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46977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стартовый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1-ый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1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01.09.2026 </a:t>
                      </a:r>
                      <a:r>
                        <a:rPr lang="ru-RU" sz="1200" dirty="0">
                          <a:effectLst/>
                        </a:rPr>
                        <a:t>г.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31.05.2027г</a:t>
                      </a:r>
                      <a:r>
                        <a:rPr lang="ru-RU" sz="1200" dirty="0">
                          <a:effectLst/>
                        </a:rPr>
                        <a:t>.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36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72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4/144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2 раза в неделю по 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2</a:t>
                      </a:r>
                      <a:r>
                        <a:rPr lang="ru-RU" sz="1200" dirty="0" smtClean="0">
                          <a:effectLst/>
                        </a:rPr>
                        <a:t> </a:t>
                      </a:r>
                      <a:r>
                        <a:rPr lang="ru-RU" sz="1200" dirty="0">
                          <a:effectLst/>
                        </a:rPr>
                        <a:t>часа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83551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базовый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2-ой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2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01.09.2027 </a:t>
                      </a:r>
                      <a:r>
                        <a:rPr lang="ru-RU" sz="1200" dirty="0">
                          <a:effectLst/>
                        </a:rPr>
                        <a:t>г.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31.05.2028г.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36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72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6/216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2 раза в неделю по 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3 часа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4" name="Прямоугольник 3"/>
          <p:cNvSpPr/>
          <p:nvPr/>
        </p:nvSpPr>
        <p:spPr>
          <a:xfrm>
            <a:off x="2269401" y="3737099"/>
            <a:ext cx="8712451" cy="24438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ru-RU" u="sng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Праздничные дни: </a:t>
            </a:r>
            <a:endParaRPr lang="ru-RU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ru-RU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4 ноября - День народного единства,  </a:t>
            </a: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ru-RU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23 февраля – День защитника Отечества, </a:t>
            </a:r>
            <a:br>
              <a:rPr lang="ru-RU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ru-RU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8 марта – Международный женский день, </a:t>
            </a: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ru-RU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Радоница</a:t>
            </a:r>
            <a:r>
              <a:rPr lang="ru-RU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– 11 мая 2027 года,</a:t>
            </a:r>
            <a:br>
              <a:rPr lang="ru-RU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ru-RU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1 мая – Праздник Весны и Труда, </a:t>
            </a:r>
            <a:br>
              <a:rPr lang="ru-RU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ru-RU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9 мая – День Победы,                                                                                                                                 </a:t>
            </a:r>
          </a:p>
          <a:p>
            <a:r>
              <a:rPr lang="ru-RU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Зимние каникулы с 31.12.2026 года по 10.01.2027 года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19082292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91094" y="287494"/>
            <a:ext cx="687027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ОФОРМЛЕНИЕ КАЛЕНДАРНОГО УЧЕБНОГО ГРАФИКА</a:t>
            </a:r>
            <a:endParaRPr lang="ru-RU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52109481"/>
              </p:ext>
            </p:extLst>
          </p:nvPr>
        </p:nvGraphicFramePr>
        <p:xfrm>
          <a:off x="1779376" y="857596"/>
          <a:ext cx="10198444" cy="269748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67572"/>
                <a:gridCol w="811641"/>
                <a:gridCol w="882218"/>
                <a:gridCol w="1632104"/>
                <a:gridCol w="1164528"/>
                <a:gridCol w="800183"/>
                <a:gridCol w="1787610"/>
                <a:gridCol w="1280864"/>
                <a:gridCol w="1371724"/>
              </a:tblGrid>
              <a:tr h="68288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 п/п</a:t>
                      </a:r>
                      <a:endParaRPr lang="ru-RU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9370" marR="39370" marT="64770" marB="6477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Месяц</a:t>
                      </a:r>
                      <a:endParaRPr lang="ru-RU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9370" marR="39370" marT="64770" marB="6477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Число</a:t>
                      </a:r>
                      <a:endParaRPr lang="ru-RU" sz="1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9370" marR="39370" marT="64770" marB="6477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Время проведения занятия</a:t>
                      </a:r>
                      <a:endParaRPr lang="ru-RU" sz="1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9370" marR="39370" marT="64770" marB="6477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Форма занятия</a:t>
                      </a:r>
                      <a:endParaRPr lang="ru-RU" sz="1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9370" marR="39370" marT="64770" marB="6477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Кол-во часов</a:t>
                      </a:r>
                      <a:endParaRPr lang="ru-RU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9370" marR="39370" marT="64770" marB="6477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Тема занятия</a:t>
                      </a:r>
                      <a:endParaRPr lang="ru-RU" sz="1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9370" marR="39370" marT="64770" marB="6477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Место проведения</a:t>
                      </a:r>
                      <a:endParaRPr lang="ru-RU" sz="1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9370" marR="39370" marT="64770" marB="6477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Форма контроля</a:t>
                      </a:r>
                      <a:endParaRPr lang="ru-RU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9370" marR="39370" marT="64770" marB="64770"/>
                </a:tc>
              </a:tr>
              <a:tr h="22390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r>
                        <a:rPr lang="ru-RU" sz="16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</a:t>
                      </a:r>
                      <a:endParaRPr lang="ru-RU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9370" marR="39370" marT="64770" marB="6477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09</a:t>
                      </a:r>
                      <a:r>
                        <a:rPr lang="ru-RU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ru-RU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9370" marR="39370" marT="64770" marB="6477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r>
                        <a:rPr lang="ru-RU" sz="16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06</a:t>
                      </a:r>
                      <a:endParaRPr lang="ru-RU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9370" marR="39370" marT="64770" marB="6477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r>
                        <a:rPr lang="ru-RU" sz="16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9.00-10.30</a:t>
                      </a:r>
                      <a:endParaRPr lang="ru-RU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9370" marR="39370" marT="64770" marB="6477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r>
                        <a:rPr lang="ru-RU" sz="16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групповая</a:t>
                      </a:r>
                      <a:endParaRPr lang="ru-RU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9370" marR="39370" marT="64770" marB="6477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r>
                        <a:rPr lang="ru-RU" sz="16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ru-RU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9370" marR="39370" marT="64770" marB="64770"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Вводное занятие. Введение в программу. Входной контроль. Инструктаж по ТБ.</a:t>
                      </a:r>
                      <a:endParaRPr lang="ru-RU" sz="1400" dirty="0" smtClean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9370" marR="39370" marT="64770" marB="6477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r>
                        <a:rPr lang="ru-RU" sz="16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учебный кабинет</a:t>
                      </a:r>
                      <a:endParaRPr lang="ru-RU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9370" marR="39370" marT="64770" marB="6477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r>
                        <a:rPr lang="ru-RU" sz="16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входная диагностика</a:t>
                      </a:r>
                      <a:endParaRPr lang="ru-RU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9370" marR="39370" marT="64770" marB="64770"/>
                </a:tc>
              </a:tr>
            </a:tbl>
          </a:graphicData>
        </a:graphic>
      </p:graphicFrame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97911361"/>
              </p:ext>
            </p:extLst>
          </p:nvPr>
        </p:nvGraphicFramePr>
        <p:xfrm>
          <a:off x="1779378" y="4797112"/>
          <a:ext cx="10198442" cy="117856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427257"/>
                <a:gridCol w="2628218"/>
                <a:gridCol w="1131466"/>
                <a:gridCol w="1131466"/>
                <a:gridCol w="1131466"/>
                <a:gridCol w="1427257"/>
                <a:gridCol w="1321312"/>
              </a:tblGrid>
              <a:tr h="158115"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№ п/п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Тема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Всего часов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теория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практика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дата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0002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По плану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По факту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1.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Вводное занятие. Инструктаж по ТБ. Входной контроль.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2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3023857" y="3775983"/>
            <a:ext cx="7659232" cy="8002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Календарно-тематический план</a:t>
            </a:r>
            <a:endParaRPr kumimoji="0" lang="ru-RU" alt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78244644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323070" y="197346"/>
            <a:ext cx="9555892" cy="66787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     </a:t>
            </a:r>
            <a:r>
              <a:rPr lang="ru-RU" sz="2400" b="1" dirty="0">
                <a:latin typeface="Arial" panose="020B0604020202020204" pitchFamily="34" charset="0"/>
                <a:cs typeface="Arial" panose="020B0604020202020204" pitchFamily="34" charset="0"/>
              </a:rPr>
              <a:t>Формы контроля и оценочные материалы</a:t>
            </a:r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	В 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данном подразделе следует указать методы отслеживания (диагностики) успешности овладения 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обучающимися 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содержанием программы, т.е. наличие оценочных материалов (пакета диагностических методик), позволяющих определить достижение обучающимися планируемых результатов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just"/>
            <a:r>
              <a:rPr lang="ru-RU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	Входной контроль 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–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проводится в начале года с целью определения уровня готовности обучающихся к обучению (тест, беседа, педагогическое наблюдение).</a:t>
            </a:r>
          </a:p>
          <a:p>
            <a:pPr lvl="0" algn="just"/>
            <a:r>
              <a:rPr lang="ru-RU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	Промежуточный контроль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–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проходит в конце первого полугодия. Педагог следит за правильностью усвоения нового материала (мини-опрос, наблюдение, тестирование, коллективный анализ, самоанализ, выполнение упражнений).</a:t>
            </a:r>
          </a:p>
          <a:p>
            <a:pPr lvl="0" algn="just"/>
            <a:r>
              <a:rPr lang="ru-RU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	Итоговый </a:t>
            </a:r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контроль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– проводится в конце учебного года, для того, чтобы выявить уровень полученных знаний и умений, приобретенных в данном учебном году. (Итоговое занятие, защита проекта, самостоятельная организация и проведение КТД и т.д.). </a:t>
            </a:r>
          </a:p>
          <a:p>
            <a:pPr algn="just"/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just" fontAlgn="base">
              <a:spcAft>
                <a:spcPts val="0"/>
              </a:spcAft>
            </a:pPr>
            <a:endParaRPr lang="ru-RU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58772747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828800" y="496490"/>
            <a:ext cx="9811265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ОЦЕНОЧНЫЕ МАТЕРИАЛЫ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just"/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     Оценочные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материалы – пакет диагностических методик, позволяющих определить достижение учащимися планируемых результатов;</a:t>
            </a:r>
          </a:p>
          <a:p>
            <a:pPr lvl="0" algn="just"/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     Диагностические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процедуры обязательно должны иметь непосредственную связь с содержательно-тематическим направлением программы;</a:t>
            </a:r>
          </a:p>
          <a:p>
            <a:pPr lvl="0" algn="just"/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     При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разработке заданий, используемых в оценочных материалах, необходимо опираться на соответствие уровня сложности заданий уровню программы, осваиваемому участником (принцип соответствия);</a:t>
            </a:r>
          </a:p>
          <a:p>
            <a:pPr lvl="0" algn="just"/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     Оценочные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задания необходимо проектировать таким образом, чтобы результат их выполнения, сложившийся наличный уровень развития и образования участника сравнивался с его же предшествующим уровнем. Сравнения с результатами решений других участников программы, работающих на иных уровнях сложности, как правило, следует избегать. В ходе конкурсных и соревновательных процедур рекомендуется проводить публичную оценку тех или иных достижений, уровней развитости ребёнка лишь в рамках заданных номинаций, границы которых укладываются в зону ближайшего развития участника;</a:t>
            </a:r>
          </a:p>
          <a:p>
            <a:pPr lvl="0" algn="just"/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     Обязательно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указываются авторы используемых методик, даются ссылки на источники информации. Сами диагностические материалы, бланки опросников, тексты тестов, нормативы выполнения, перечни и описания заданий помещаются в Приложении к 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программе и </a:t>
            </a:r>
            <a:r>
              <a:rPr lang="ru-RU" u="sng" dirty="0" smtClean="0">
                <a:latin typeface="Arial" panose="020B0604020202020204" pitchFamily="34" charset="0"/>
                <a:cs typeface="Arial" panose="020B0604020202020204" pitchFamily="34" charset="0"/>
              </a:rPr>
              <a:t>составляются отдельно на каждый вид контроля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36597050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8578590"/>
              </p:ext>
            </p:extLst>
          </p:nvPr>
        </p:nvGraphicFramePr>
        <p:xfrm>
          <a:off x="2965620" y="420131"/>
          <a:ext cx="8905103" cy="616343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215979"/>
                <a:gridCol w="6689124"/>
              </a:tblGrid>
              <a:tr h="39323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Уровни освоения программы</a:t>
                      </a:r>
                      <a:endParaRPr lang="ru-RU" sz="18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3067" marR="5306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Результат</a:t>
                      </a:r>
                      <a:endParaRPr lang="ru-RU" sz="18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3067" marR="53067" marT="0" marB="0"/>
                </a:tc>
              </a:tr>
              <a:tr h="974244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Высокий</a:t>
                      </a:r>
                      <a:endParaRPr lang="ru-RU" sz="18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3067" marR="53067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Обучающиеся </a:t>
                      </a:r>
                      <a:r>
                        <a:rPr lang="ru-RU" sz="1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демонстрируют высокую заинтересованность в учебной, познавательной и творческой деятельности, составляющей содержание Программы. На итоговом тестировании показывают отличное знание теоретического материала, практическое применение знаний воплощается в качественный продукт </a:t>
                      </a:r>
                      <a:endParaRPr lang="ru-RU" sz="18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3067" marR="53067" marT="0" marB="0"/>
                </a:tc>
              </a:tr>
              <a:tr h="906162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Средний</a:t>
                      </a:r>
                      <a:endParaRPr lang="ru-RU" sz="18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3067" marR="53067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Обучающиеся </a:t>
                      </a:r>
                      <a:r>
                        <a:rPr lang="ru-RU" sz="1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демонстрируют достаточную заинтересованность в учебной, познавательной и творческой деятельности, составляющей содержание Программы. На итоговом тестировании показывают хорошее знание теоретического материала, практическое применение знаний воплощается в продукт, требующий незначительной доработки </a:t>
                      </a:r>
                      <a:endParaRPr lang="ru-RU" sz="18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3067" marR="53067" marT="0" marB="0"/>
                </a:tc>
              </a:tr>
              <a:tr h="881449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Низкий</a:t>
                      </a:r>
                      <a:endParaRPr lang="ru-RU" sz="18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3067" marR="53067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Обучающиеся </a:t>
                      </a:r>
                      <a:r>
                        <a:rPr lang="ru-RU" sz="1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демонстрируют низкий уровень заинтересованности в учебной, познавательной и творческой деятельности, составляющей содержание Программы. На итоговом тестировании показывают недостаточное знание теоретического материала, практическая работа не соответствует требованиям </a:t>
                      </a:r>
                      <a:endParaRPr lang="ru-RU" sz="18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3067" marR="53067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58854008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287258" y="155144"/>
            <a:ext cx="3411899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Оценочные материалы</a:t>
            </a:r>
            <a:endParaRPr lang="ru-RU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998574" y="779849"/>
            <a:ext cx="9012194" cy="48428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ru-RU" b="1" u="sng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Тест № </a:t>
            </a:r>
            <a:r>
              <a:rPr lang="ru-RU" b="1" u="sng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1 (входной контроль)</a:t>
            </a:r>
            <a:endParaRPr lang="ru-RU" sz="16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r>
              <a:rPr lang="ru-RU" i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1. Вышивка лентами имеет довольно долгую историю, берущую своё начало в?</a:t>
            </a:r>
            <a:r>
              <a:rPr lang="ru-RU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/>
            </a:r>
            <a:br>
              <a:rPr lang="ru-RU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r>
              <a:rPr lang="ru-RU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а) Исландии;</a:t>
            </a:r>
            <a:br>
              <a:rPr lang="ru-RU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r>
              <a:rPr lang="ru-RU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б) Франции;</a:t>
            </a:r>
            <a:br>
              <a:rPr lang="ru-RU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r>
              <a:rPr lang="ru-RU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в) Древней Греции;</a:t>
            </a:r>
            <a:br>
              <a:rPr lang="ru-RU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r>
              <a:rPr lang="ru-RU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г) Африке</a:t>
            </a:r>
            <a:br>
              <a:rPr lang="ru-RU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r>
              <a:rPr lang="ru-RU" i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2. В каком году до нашей эры изготовила ткань из шелковых нитей?</a:t>
            </a:r>
            <a:r>
              <a:rPr lang="ru-RU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/>
            </a:r>
            <a:br>
              <a:rPr lang="ru-RU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r>
              <a:rPr lang="ru-RU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а</a:t>
            </a:r>
            <a:r>
              <a:rPr lang="ru-RU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) в </a:t>
            </a:r>
            <a:r>
              <a:rPr lang="ru-RU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2640;</a:t>
            </a:r>
            <a:br>
              <a:rPr lang="ru-RU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r>
              <a:rPr lang="ru-RU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б) 1158;</a:t>
            </a:r>
            <a:br>
              <a:rPr lang="ru-RU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r>
              <a:rPr lang="ru-RU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в</a:t>
            </a:r>
            <a:r>
              <a:rPr lang="ru-RU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) 3894</a:t>
            </a:r>
            <a:r>
              <a:rPr lang="ru-RU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;</a:t>
            </a:r>
            <a:br>
              <a:rPr lang="ru-RU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r>
              <a:rPr lang="ru-RU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г</a:t>
            </a:r>
            <a:r>
              <a:rPr lang="ru-RU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) 550</a:t>
            </a:r>
            <a:r>
              <a:rPr lang="ru-RU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/>
            </a:r>
            <a:br>
              <a:rPr lang="ru-RU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r>
              <a:rPr lang="ru-RU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3. </a:t>
            </a:r>
            <a:r>
              <a:rPr lang="ru-RU" i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В какой стране король любил украшать лентами одежду и предметы интерьера?</a:t>
            </a:r>
            <a:r>
              <a:rPr lang="ru-RU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/>
            </a:r>
            <a:br>
              <a:rPr lang="ru-RU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r>
              <a:rPr lang="ru-RU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а) Людовик XIV;</a:t>
            </a:r>
            <a:br>
              <a:rPr lang="ru-RU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r>
              <a:rPr lang="ru-RU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б) Людовик X;</a:t>
            </a:r>
            <a:br>
              <a:rPr lang="ru-RU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r>
              <a:rPr lang="ru-RU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б) Людовик I;</a:t>
            </a:r>
            <a:br>
              <a:rPr lang="ru-RU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r>
              <a:rPr lang="ru-RU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г) Людовик III;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2497814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073245" y="425957"/>
            <a:ext cx="9789242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Условия реализации </a:t>
            </a:r>
            <a:r>
              <a:rPr lang="ru-RU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ДООП </a:t>
            </a:r>
          </a:p>
          <a:p>
            <a:pPr algn="just"/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Указать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наличие необходимых (реальных) </a:t>
            </a:r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материально-технических условий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для реализации программы (прописано через характеристику помещения для занятий по программе, перечень оборудования, инструментов и материалов, необходимых для реализации программы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);</a:t>
            </a:r>
          </a:p>
          <a:p>
            <a:pPr lvl="0" algn="just"/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наличие </a:t>
            </a:r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информационных и кадровых условий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реализации программы, обеспечивающих достижение планируемых результатов;</a:t>
            </a:r>
          </a:p>
          <a:p>
            <a:pPr algn="just"/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	Кадровое обеспечение программы – педагог дополнительного образования, который осуществляет деятельность по реализации данной программы</a:t>
            </a:r>
          </a:p>
          <a:p>
            <a:pPr algn="just"/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     Методическое обеспечение дополнительной общеобразовательной общеразвивающей программы:</a:t>
            </a:r>
            <a:endParaRPr lang="ru-RU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(представлено краткое описание методики работы по программе) обеспечение программы методическими видами продукции, необходимыми для ее 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реализации.</a:t>
            </a:r>
          </a:p>
          <a:p>
            <a:pPr algn="just"/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     </a:t>
            </a:r>
            <a:r>
              <a:rPr lang="ru-RU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Образовательные </a:t>
            </a:r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формы: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лабораторная работа/эксперимент, исследовательская работа, тренинг, проблемная дискуссия/ лекция, практикумы, деловая/ролевая/имитационная игра и т.д.</a:t>
            </a:r>
          </a:p>
          <a:p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dirty="0" smtClean="0"/>
              <a:t> 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78070457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109457" y="439710"/>
            <a:ext cx="9632887" cy="48813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ru-RU" sz="20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Список литературы.</a:t>
            </a:r>
            <a:r>
              <a:rPr lang="ru-RU" sz="20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endParaRPr lang="ru-RU" sz="2000" b="1" dirty="0" smtClean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sz="20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  Список </a:t>
            </a:r>
            <a:r>
              <a:rPr lang="ru-RU" sz="20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использованной и рекомендуемой литературы, цифровых ресурсов</a:t>
            </a:r>
            <a:r>
              <a:rPr lang="ru-RU" sz="2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включает перечень основной и дополнительной литературы (учебные пособия, сборники упражнений (контрольных заданий, тестов, практических работ и практикумов), справочные пособия (словари, справочники); наглядный материал (альбомы, атласы, карты, таблицы);</a:t>
            </a: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ru-RU" sz="2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оформляется в соответствии с требованиями ГОСТ;</a:t>
            </a: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ru-RU" sz="2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важной особенностью является современность литературы.</a:t>
            </a:r>
          </a:p>
          <a:p>
            <a:pPr algn="just"/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	Список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литературы содержит перечень литературы, необходимой для успешного освоения программы; оформляется в соответствии с требованиями к библиографическим ссылкам и библиографическим описаниям (ГОСТ Р 7.0.100-2018); может быть составлен для разных участников образовательного 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процесса: для педагога, для обучающихся.</a:t>
            </a:r>
            <a:endParaRPr lang="ru-RU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Необходимо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указать интернет-источники, которые используются при реализации ДООП.</a:t>
            </a:r>
          </a:p>
        </p:txBody>
      </p:sp>
    </p:spTree>
    <p:extLst>
      <p:ext uri="{BB962C8B-B14F-4D97-AF65-F5344CB8AC3E}">
        <p14:creationId xmlns:p14="http://schemas.microsoft.com/office/powerpoint/2010/main" val="1579367064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792628" y="391461"/>
            <a:ext cx="9069858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ru-RU" b="1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Литература для педагога:</a:t>
            </a:r>
            <a:endParaRPr lang="ru-RU" sz="1600" dirty="0" smtClean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lvl="0" algn="just"/>
            <a:r>
              <a:rPr lang="ru-RU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1.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Агапова, Ирина Анатольевна. Поделки из бумаги: оригами и другие игрушки из бумаги и картона / Ирина Агапова, Маргарита Давыдова. - Москва: Лада, 2007 (Ульяновск: Ульяновский Дом печати). - 187, [4] с.: ил.; 24 см. - (Домашняя мастерица).; ISBN 978-5-94832-255-1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2792627" y="2016315"/>
            <a:ext cx="9069859" cy="17235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ru-RU" sz="16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ru-RU" sz="1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ru-RU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Литература для учащихся:</a:t>
            </a:r>
            <a:endParaRPr lang="ru-RU" sz="16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lvl="0" algn="just"/>
            <a:r>
              <a:rPr lang="ru-RU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1.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Цирулик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, Наталия Александровна. Умные руки. Виды художественной обработки материалов. Моделирование и конструирование: учеб. для 1-го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кл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. / Н. А.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Цирулик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, Т. Н.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Проснякова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; [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худож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. О. Фердинанд и др.]. — Самара: Федоров, Учеб. лит., 2005. — 80 с.: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цв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. ил.: 30 см.; ISBN 5-9507-0130-5 (в обл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.).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693774" y="3887390"/>
            <a:ext cx="9168712" cy="20005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 algn="ctr">
              <a:spcAft>
                <a:spcPts val="0"/>
              </a:spcAft>
            </a:pPr>
            <a:r>
              <a:rPr lang="ru-RU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Интернет-источники</a:t>
            </a:r>
            <a:endParaRPr lang="ru-RU" sz="16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just">
              <a:spcAft>
                <a:spcPts val="0"/>
              </a:spcAft>
            </a:pPr>
            <a:r>
              <a:rPr lang="ru-RU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«Вышивка является важным участником построения пространства и создания атмосферы»</a:t>
            </a:r>
            <a:r>
              <a:rPr lang="ru-RU" sz="16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u="sng" dirty="0">
                <a:solidFill>
                  <a:srgbClr val="0000FF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  <a:hlinkClick r:id="rId2"/>
              </a:rPr>
              <a:t>https://www.livemaster.ru/topic/1123567-volshebstvo-vyshivki-chast-4-vyshivka-v-sovremennom-interere</a:t>
            </a:r>
            <a:r>
              <a:rPr lang="ru-RU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endParaRPr lang="ru-RU" sz="16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just">
              <a:spcAft>
                <a:spcPts val="0"/>
              </a:spcAft>
            </a:pPr>
            <a:r>
              <a:rPr lang="ru-RU" sz="16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Вышивка лентами для начинающих </a:t>
            </a:r>
            <a:r>
              <a:rPr lang="ru-RU" u="sng" dirty="0">
                <a:solidFill>
                  <a:srgbClr val="0000FF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  <a:hlinkClick r:id="rId3"/>
              </a:rPr>
              <a:t>https://zvetnoe.ru/club/poleznye-stati/vyshivka-lentami-dlya-nachinayushchikh/</a:t>
            </a:r>
            <a:r>
              <a:rPr lang="ru-RU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endParaRPr lang="ru-RU" sz="16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80353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759675" y="1004136"/>
            <a:ext cx="8888627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/>
              <a:t>      2. </a:t>
            </a:r>
            <a:r>
              <a:rPr lang="ru-RU" b="1" dirty="0" smtClean="0"/>
              <a:t>Дополнительные общеобразовательные программы подразделяются на общеразвивающие и предпрофессиональные программы. </a:t>
            </a:r>
            <a:r>
              <a:rPr lang="ru-RU" dirty="0" smtClean="0"/>
              <a:t>Дополнительные общеразвивающие программы реализуются как для детей, так и для взрослых. Дополнительные предпрофессиональные программы в сфере искусств, физической культуры и спорта реализуются для детей.</a:t>
            </a:r>
          </a:p>
          <a:p>
            <a:pPr algn="just"/>
            <a:r>
              <a:rPr lang="ru-RU" dirty="0" smtClean="0"/>
              <a:t>       3. К освоению дополнительных общеобразовательных программ допускаются любые лица без предъявления требований к уровню образования, если иное не обусловлено спецификой реализуемой образовательной программы.</a:t>
            </a:r>
          </a:p>
          <a:p>
            <a:pPr algn="just"/>
            <a:r>
              <a:rPr lang="ru-RU" dirty="0" smtClean="0"/>
              <a:t>      4. </a:t>
            </a:r>
            <a:r>
              <a:rPr lang="ru-RU" b="1" dirty="0" smtClean="0"/>
              <a:t>Содержание дополнительных общеразвивающих программ и сроки обучения по ним определяются образовательной программой, разработанной и утвержденной организацией, осуществляющей образовательную деятельность. </a:t>
            </a:r>
            <a:r>
              <a:rPr lang="ru-RU" dirty="0" smtClean="0"/>
              <a:t>Содержание дополнительных предпрофессиональных программ определяется образовательной программой, разработанной и утвержденной организацией, осуществляющей образовательную деятельность, в соответствии с федеральными государственными требованиями.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07877757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290527" y="829009"/>
            <a:ext cx="9325069" cy="59871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ru-RU" sz="20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Технические требования к оформлению программ дополнительного образования</a:t>
            </a:r>
            <a:endParaRPr lang="ru-RU" sz="20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indent="450215" algn="just">
              <a:lnSpc>
                <a:spcPct val="107000"/>
              </a:lnSpc>
              <a:spcAft>
                <a:spcPts val="0"/>
              </a:spcAft>
            </a:pPr>
            <a:r>
              <a:rPr lang="ru-RU" sz="2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ДОП является официальным документом и составляется в соответствии с требованиями правил делопроизводства образовательной организации, в которой она составлена и реализуется.</a:t>
            </a:r>
          </a:p>
          <a:p>
            <a:pPr indent="450215" algn="just">
              <a:lnSpc>
                <a:spcPct val="107000"/>
              </a:lnSpc>
              <a:spcAft>
                <a:spcPts val="0"/>
              </a:spcAft>
            </a:pPr>
            <a:r>
              <a:rPr lang="ru-RU" sz="2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Существуют единые требования к текстовым документам:</a:t>
            </a: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"/>
            </a:pPr>
            <a:r>
              <a:rPr lang="ru-RU" sz="2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текст набирается шрифтом </a:t>
            </a:r>
            <a:r>
              <a:rPr lang="ru-RU" sz="2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Times</a:t>
            </a:r>
            <a:r>
              <a:rPr lang="ru-RU" sz="2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New</a:t>
            </a:r>
            <a:r>
              <a:rPr lang="ru-RU" sz="2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Roman</a:t>
            </a:r>
            <a:r>
              <a:rPr lang="ru-RU" sz="2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12-14 размера;</a:t>
            </a: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"/>
            </a:pPr>
            <a:r>
              <a:rPr lang="ru-RU" sz="2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межстрочный интервал 1-1,5;</a:t>
            </a: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"/>
            </a:pPr>
            <a:r>
              <a:rPr lang="ru-RU" sz="2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выравнивание текста по ширине;</a:t>
            </a: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"/>
            </a:pPr>
            <a:r>
              <a:rPr lang="ru-RU" sz="2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абзац 1,25 см;</a:t>
            </a: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"/>
            </a:pPr>
            <a:r>
              <a:rPr lang="ru-RU" sz="2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поля: верхнее, нижнее – 2 см, левое - 3 см, правое 1-1,5 см; </a:t>
            </a: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"/>
            </a:pPr>
            <a:r>
              <a:rPr lang="ru-RU" sz="2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таблицы вставляются непосредственно в текст. Объемные таблицы выносятся в приложения с указанием № приложения в тексте программы;</a:t>
            </a: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"/>
            </a:pPr>
            <a:r>
              <a:rPr lang="ru-RU" sz="2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допускается выделение в тексте полужирны шрифтом, курсивом и подчеркиванием, без чрезмерного </a:t>
            </a:r>
            <a:r>
              <a:rPr lang="ru-RU" sz="20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выделения;</a:t>
            </a:r>
          </a:p>
          <a:p>
            <a:pPr marL="342900" indent="-342900" algn="just">
              <a:lnSpc>
                <a:spcPct val="107000"/>
              </a:lnSpc>
              <a:buFont typeface="Symbol" panose="05050102010706020507" pitchFamily="18" charset="2"/>
              <a:buChar char=""/>
            </a:pP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Номер страниц </a:t>
            </a:r>
            <a:r>
              <a:rPr lang="ru-RU" sz="2000">
                <a:latin typeface="Arial" panose="020B0604020202020204" pitchFamily="34" charset="0"/>
                <a:cs typeface="Arial" panose="020B0604020202020204" pitchFamily="34" charset="0"/>
              </a:rPr>
              <a:t>проставляется </a:t>
            </a:r>
            <a:r>
              <a:rPr lang="ru-RU" sz="2000" smtClean="0">
                <a:latin typeface="Arial" panose="020B0604020202020204" pitchFamily="34" charset="0"/>
                <a:cs typeface="Arial" panose="020B0604020202020204" pitchFamily="34" charset="0"/>
              </a:rPr>
              <a:t>вверху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страницы, </a:t>
            </a:r>
            <a:r>
              <a:rPr lang="ru-RU" sz="2000">
                <a:latin typeface="Arial" panose="020B0604020202020204" pitchFamily="34" charset="0"/>
                <a:cs typeface="Arial" panose="020B0604020202020204" pitchFamily="34" charset="0"/>
              </a:rPr>
              <a:t>по </a:t>
            </a:r>
            <a:r>
              <a:rPr lang="ru-RU" sz="2000" smtClean="0">
                <a:latin typeface="Arial" panose="020B0604020202020204" pitchFamily="34" charset="0"/>
                <a:cs typeface="Arial" panose="020B0604020202020204" pitchFamily="34" charset="0"/>
              </a:rPr>
              <a:t>середине листа.</a:t>
            </a:r>
            <a:endParaRPr lang="ru-RU" sz="20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ru-RU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741072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911178" y="363422"/>
            <a:ext cx="9358184" cy="7684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152400" lvl="1" algn="ctr">
              <a:lnSpc>
                <a:spcPct val="115000"/>
              </a:lnSpc>
              <a:spcBef>
                <a:spcPts val="445"/>
              </a:spcBef>
              <a:spcAft>
                <a:spcPts val="0"/>
              </a:spcAft>
              <a:tabLst>
                <a:tab pos="1101090" algn="l"/>
                <a:tab pos="1101725" algn="l"/>
              </a:tabLst>
            </a:pPr>
            <a:r>
              <a:rPr lang="ru-RU" sz="2000" b="1" kern="0" spc="-1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Нормативно-правовые основания для разработки дополнительных общеразвивающих программ</a:t>
            </a:r>
            <a:endParaRPr lang="ru-RU" sz="20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372008" y="1387053"/>
            <a:ext cx="9542351" cy="36367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15570" marR="82550" indent="448945" algn="just">
              <a:lnSpc>
                <a:spcPct val="97000"/>
              </a:lnSpc>
              <a:spcBef>
                <a:spcPts val="20"/>
              </a:spcBef>
              <a:spcAft>
                <a:spcPts val="0"/>
              </a:spcAft>
            </a:pPr>
            <a:r>
              <a:rPr lang="ru-RU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−</a:t>
            </a:r>
            <a:r>
              <a:rPr lang="ru-RU" spc="135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Федеральный</a:t>
            </a:r>
            <a:r>
              <a:rPr lang="ru-RU" spc="-35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Закон</a:t>
            </a:r>
            <a:r>
              <a:rPr lang="ru-RU" spc="-45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от</a:t>
            </a:r>
            <a:r>
              <a:rPr lang="ru-RU" spc="-35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29.12.2012</a:t>
            </a:r>
            <a:r>
              <a:rPr lang="ru-RU" spc="-45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№</a:t>
            </a:r>
            <a:r>
              <a:rPr lang="ru-RU" spc="-3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273-ФЗ</a:t>
            </a:r>
            <a:r>
              <a:rPr lang="ru-RU" spc="-3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(ред.</a:t>
            </a:r>
            <a:r>
              <a:rPr lang="ru-RU" spc="-35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от</a:t>
            </a:r>
            <a:r>
              <a:rPr lang="ru-RU" spc="-5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31.07.2020)</a:t>
            </a:r>
            <a:r>
              <a:rPr lang="ru-RU" spc="-35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"Об</a:t>
            </a:r>
            <a:r>
              <a:rPr lang="ru-RU" spc="-34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образовании</a:t>
            </a:r>
            <a:r>
              <a:rPr lang="ru-RU" spc="5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в</a:t>
            </a:r>
            <a:r>
              <a:rPr lang="ru-RU" spc="5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Российской</a:t>
            </a:r>
            <a:r>
              <a:rPr lang="ru-RU" spc="5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Федерации"</a:t>
            </a:r>
            <a:r>
              <a:rPr lang="ru-RU" spc="5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(с</a:t>
            </a:r>
            <a:r>
              <a:rPr lang="ru-RU" spc="5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изм.</a:t>
            </a:r>
            <a:r>
              <a:rPr lang="ru-RU" spc="5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и</a:t>
            </a:r>
            <a:r>
              <a:rPr lang="ru-RU" spc="5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доп.,</a:t>
            </a:r>
            <a:r>
              <a:rPr lang="ru-RU" spc="5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вступ.</a:t>
            </a:r>
            <a:r>
              <a:rPr lang="ru-RU" spc="5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в</a:t>
            </a:r>
            <a:r>
              <a:rPr lang="ru-RU" spc="5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силу</a:t>
            </a:r>
            <a:r>
              <a:rPr lang="ru-RU" spc="5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с</a:t>
            </a:r>
            <a:r>
              <a:rPr lang="ru-RU" spc="5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01.08.2020);</a:t>
            </a:r>
          </a:p>
          <a:p>
            <a:pPr marL="115570" marR="82550" indent="448945" algn="just">
              <a:lnSpc>
                <a:spcPct val="97000"/>
              </a:lnSpc>
              <a:spcBef>
                <a:spcPts val="20"/>
              </a:spcBef>
            </a:pPr>
            <a:r>
              <a:rPr lang="ru-RU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-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Федеральный Закон от 31.07.2020 № 304-ФЗ «О внесении изменений в Федеральный закон Российской Федерации «Об образовании в Российской Федерации» по вопросам воспитания». </a:t>
            </a:r>
            <a:endParaRPr lang="ru-RU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115570" marR="76835" indent="448945" algn="just">
              <a:lnSpc>
                <a:spcPct val="95000"/>
              </a:lnSpc>
              <a:spcBef>
                <a:spcPts val="60"/>
              </a:spcBef>
              <a:spcAft>
                <a:spcPts val="0"/>
              </a:spcAft>
            </a:pPr>
            <a:r>
              <a:rPr lang="ru-RU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−</a:t>
            </a:r>
            <a:r>
              <a:rPr lang="ru-RU" spc="5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Концепция развития дополнительного образования детей до 2030 года / Распоряжение Правительства Российской Федерации от 31.03.2022 № 678-р. </a:t>
            </a:r>
          </a:p>
          <a:p>
            <a:pPr lvl="0" algn="just"/>
            <a:r>
              <a:rPr lang="ru-RU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	−</a:t>
            </a:r>
            <a:r>
              <a:rPr lang="ru-RU" spc="5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Приказ Министерства труда и социальной защиты Российской Федерации от 05.05.2018 № 298 «Об утверждении профессионального стандарта "Педагог дополнительного образования детей и 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взрослых». 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just"/>
            <a:r>
              <a:rPr lang="ru-RU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       −</a:t>
            </a:r>
            <a:r>
              <a:rPr lang="ru-RU" spc="5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Приказ Министерства Просвещения Российской Федерации от 27.07.2022 г. № 629 «Об утверждении Порядка организации и осуществления образовательной деятельности по дополнительным общеразвивающим программам»;</a:t>
            </a:r>
          </a:p>
        </p:txBody>
      </p:sp>
    </p:spTree>
    <p:extLst>
      <p:ext uri="{BB962C8B-B14F-4D97-AF65-F5344CB8AC3E}">
        <p14:creationId xmlns:p14="http://schemas.microsoft.com/office/powerpoint/2010/main" val="21692645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664043" y="397595"/>
            <a:ext cx="10330249" cy="6109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r>
              <a:rPr lang="ru-RU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	−   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Приказ Министерства образования и науки Российской Федерации от 23.08.2017 № 816 «Об утверждении Порядка применения организациями, осуществляющими образовательную деятельность, электронного обучения, дистанционных образовательных технологий при реализации образовательных программ». </a:t>
            </a:r>
          </a:p>
          <a:p>
            <a:pPr marL="115570" marR="81915" indent="448945" algn="just">
              <a:lnSpc>
                <a:spcPct val="98000"/>
              </a:lnSpc>
              <a:spcAft>
                <a:spcPts val="0"/>
              </a:spcAft>
            </a:pPr>
            <a:r>
              <a:rPr lang="ru-RU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−  </a:t>
            </a:r>
            <a:r>
              <a:rPr lang="ru-RU" spc="15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Письмо  </a:t>
            </a:r>
            <a:r>
              <a:rPr lang="ru-RU" spc="55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dirty="0" err="1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Минобрнауки</a:t>
            </a:r>
            <a:r>
              <a:rPr lang="ru-RU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 </a:t>
            </a:r>
            <a:r>
              <a:rPr lang="ru-RU" spc="6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России  </a:t>
            </a:r>
            <a:r>
              <a:rPr lang="ru-RU" spc="6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от  </a:t>
            </a:r>
            <a:r>
              <a:rPr lang="ru-RU" spc="4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29.03.2016  </a:t>
            </a:r>
            <a:r>
              <a:rPr lang="ru-RU" spc="6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г.  </a:t>
            </a:r>
            <a:r>
              <a:rPr lang="ru-RU" spc="35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№  </a:t>
            </a:r>
            <a:r>
              <a:rPr lang="ru-RU" spc="6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ВК-641/09 «Методические</a:t>
            </a:r>
            <a:r>
              <a:rPr lang="ru-RU" spc="5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рекомендации</a:t>
            </a:r>
            <a:r>
              <a:rPr lang="ru-RU" spc="5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по</a:t>
            </a:r>
            <a:r>
              <a:rPr lang="ru-RU" spc="5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реализации</a:t>
            </a:r>
            <a:r>
              <a:rPr lang="ru-RU" spc="5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адаптированных</a:t>
            </a:r>
            <a:r>
              <a:rPr lang="ru-RU" spc="5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дополнительных</a:t>
            </a:r>
            <a:r>
              <a:rPr lang="ru-RU" spc="5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общеобразовательных</a:t>
            </a:r>
            <a:r>
              <a:rPr lang="ru-RU" spc="5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программ,</a:t>
            </a:r>
            <a:r>
              <a:rPr lang="ru-RU" spc="5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способствующих</a:t>
            </a:r>
            <a:r>
              <a:rPr lang="ru-RU" spc="5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социально-психологической реабилитации, профессиональному</a:t>
            </a:r>
            <a:r>
              <a:rPr lang="ru-RU" spc="-34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самоопределению детей с ограниченными возможностями здоровья, включая</a:t>
            </a:r>
            <a:r>
              <a:rPr lang="ru-RU" spc="-335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детей-инвалидов,</a:t>
            </a:r>
            <a:r>
              <a:rPr lang="ru-RU" spc="-15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с</a:t>
            </a:r>
            <a:r>
              <a:rPr lang="ru-RU" spc="-1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учетом</a:t>
            </a:r>
            <a:r>
              <a:rPr lang="ru-RU" spc="-5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их</a:t>
            </a:r>
            <a:r>
              <a:rPr lang="ru-RU" spc="-15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особых</a:t>
            </a:r>
            <a:r>
              <a:rPr lang="ru-RU" spc="-2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образовательных потребностей»;</a:t>
            </a:r>
          </a:p>
          <a:p>
            <a:pPr marL="115570" marR="80645" indent="448945" algn="just">
              <a:lnSpc>
                <a:spcPct val="98000"/>
              </a:lnSpc>
              <a:spcAft>
                <a:spcPts val="0"/>
              </a:spcAft>
            </a:pPr>
            <a:r>
              <a:rPr lang="ru-RU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−</a:t>
            </a:r>
            <a:r>
              <a:rPr lang="ru-RU" spc="5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Письмо Министерства образования и науки РФ от 18.11.2015</a:t>
            </a:r>
            <a:r>
              <a:rPr lang="ru-RU" spc="5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г. №</a:t>
            </a:r>
            <a:r>
              <a:rPr lang="ru-RU" spc="5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09-3242</a:t>
            </a:r>
            <a:r>
              <a:rPr lang="ru-RU" spc="5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«О</a:t>
            </a:r>
            <a:r>
              <a:rPr lang="ru-RU" spc="5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направлении</a:t>
            </a:r>
            <a:r>
              <a:rPr lang="ru-RU" spc="5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методических</a:t>
            </a:r>
            <a:r>
              <a:rPr lang="ru-RU" spc="5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рекомендаций</a:t>
            </a:r>
            <a:r>
              <a:rPr lang="ru-RU" spc="5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по</a:t>
            </a:r>
            <a:r>
              <a:rPr lang="ru-RU" spc="5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проектированию</a:t>
            </a:r>
            <a:r>
              <a:rPr lang="ru-RU" spc="-335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дополнительных</a:t>
            </a:r>
            <a:r>
              <a:rPr lang="ru-RU" spc="5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общеразвивающих</a:t>
            </a:r>
            <a:r>
              <a:rPr lang="ru-RU" spc="5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программ</a:t>
            </a:r>
            <a:r>
              <a:rPr lang="ru-RU" spc="5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(включая</a:t>
            </a:r>
            <a:r>
              <a:rPr lang="ru-RU" spc="5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dirty="0" err="1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разноуровневые</a:t>
            </a:r>
            <a:r>
              <a:rPr lang="ru-RU" spc="-335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программы)</a:t>
            </a:r>
            <a:r>
              <a:rPr lang="ru-RU" spc="405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разработанные</a:t>
            </a:r>
            <a:r>
              <a:rPr lang="ru-RU" spc="41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dirty="0" err="1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Минобрнауки</a:t>
            </a:r>
            <a:r>
              <a:rPr lang="ru-RU" spc="415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России</a:t>
            </a:r>
            <a:r>
              <a:rPr lang="ru-RU" spc="415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совместно</a:t>
            </a:r>
            <a:r>
              <a:rPr lang="ru-RU" spc="42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с</a:t>
            </a:r>
            <a:r>
              <a:rPr lang="ru-RU" spc="405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ГАОУ</a:t>
            </a:r>
            <a:r>
              <a:rPr lang="ru-RU" spc="415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ВО «Московский   </a:t>
            </a:r>
            <a:r>
              <a:rPr lang="ru-RU" spc="195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государственный   </a:t>
            </a:r>
            <a:r>
              <a:rPr lang="ru-RU" spc="195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педагогический   </a:t>
            </a:r>
            <a:r>
              <a:rPr lang="ru-RU" spc="195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университет»,   </a:t>
            </a:r>
            <a:r>
              <a:rPr lang="ru-RU" spc="19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ФГАУ «Федеральный</a:t>
            </a:r>
            <a:r>
              <a:rPr lang="ru-RU" spc="5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институт</a:t>
            </a:r>
            <a:r>
              <a:rPr lang="ru-RU" spc="5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развития</a:t>
            </a:r>
            <a:r>
              <a:rPr lang="ru-RU" spc="5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образования»,</a:t>
            </a:r>
            <a:r>
              <a:rPr lang="ru-RU" spc="5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АНО</a:t>
            </a:r>
            <a:r>
              <a:rPr lang="ru-RU" spc="5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ДПО</a:t>
            </a:r>
            <a:r>
              <a:rPr lang="ru-RU" spc="5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«Открытое</a:t>
            </a:r>
            <a:r>
              <a:rPr lang="ru-RU" spc="5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образование»;</a:t>
            </a:r>
          </a:p>
          <a:p>
            <a:pPr lvl="0" algn="just"/>
            <a:r>
              <a:rPr lang="ru-RU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	−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Приказ Министерства образования и науки Российской Федерации и Министерства просвещения Российской Федерации от 05.08.2020 № 882/391 «Об организации и осуществлении образовательной деятельности по сетевой форме реализации образовательных программ». </a:t>
            </a:r>
          </a:p>
          <a:p>
            <a:pPr marL="115570" marR="78105" indent="448945" algn="just">
              <a:lnSpc>
                <a:spcPct val="98000"/>
              </a:lnSpc>
              <a:spcAft>
                <a:spcPts val="0"/>
              </a:spcAft>
            </a:pPr>
            <a:r>
              <a:rPr lang="ru-RU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−</a:t>
            </a:r>
            <a:r>
              <a:rPr lang="ru-RU" spc="5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Постановление Главного государственного санитарного врача РФ от</a:t>
            </a:r>
            <a:r>
              <a:rPr lang="ru-RU" spc="-335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28.09.2020</a:t>
            </a:r>
            <a:r>
              <a:rPr lang="ru-RU" spc="5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г.</a:t>
            </a:r>
            <a:r>
              <a:rPr lang="ru-RU" spc="5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№</a:t>
            </a:r>
            <a:r>
              <a:rPr lang="ru-RU" spc="5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28 «Об</a:t>
            </a:r>
            <a:r>
              <a:rPr lang="ru-RU" spc="5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утверждении</a:t>
            </a:r>
            <a:r>
              <a:rPr lang="ru-RU" spc="5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СанПиН</a:t>
            </a:r>
            <a:r>
              <a:rPr lang="ru-RU" spc="5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2.4.3648-20</a:t>
            </a:r>
            <a:r>
              <a:rPr lang="ru-RU" spc="5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«Санитарно-</a:t>
            </a:r>
            <a:r>
              <a:rPr lang="ru-RU" spc="5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эпидемиологические</a:t>
            </a:r>
            <a:r>
              <a:rPr lang="ru-RU" spc="5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требования</a:t>
            </a:r>
            <a:r>
              <a:rPr lang="ru-RU" spc="5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к</a:t>
            </a:r>
            <a:r>
              <a:rPr lang="ru-RU" spc="5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организациям</a:t>
            </a:r>
            <a:r>
              <a:rPr lang="ru-RU" spc="5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воспитания</a:t>
            </a:r>
            <a:r>
              <a:rPr lang="ru-RU" spc="5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и</a:t>
            </a:r>
            <a:r>
              <a:rPr lang="ru-RU" spc="5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обучения,</a:t>
            </a:r>
            <a:r>
              <a:rPr lang="ru-RU" spc="5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отдыха</a:t>
            </a:r>
            <a:r>
              <a:rPr lang="ru-RU" spc="-5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и</a:t>
            </a:r>
            <a:r>
              <a:rPr lang="ru-RU" spc="-15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оздоровления</a:t>
            </a:r>
            <a:r>
              <a:rPr lang="ru-RU" spc="-15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детей и молодежи».</a:t>
            </a:r>
            <a:endParaRPr lang="ru-RU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04257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825578" y="1085472"/>
            <a:ext cx="8880389" cy="34765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sz="2800" dirty="0" smtClean="0">
                <a:solidFill>
                  <a:srgbClr val="C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Дополнительная образовательная программа, включает следующие структурные элементы:</a:t>
            </a:r>
            <a:endParaRPr lang="ru-RU" sz="2800" dirty="0" smtClean="0">
              <a:solidFill>
                <a:srgbClr val="C00000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r>
              <a:rPr lang="ru-RU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1.Титульный 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лист. </a:t>
            </a:r>
          </a:p>
          <a:p>
            <a:r>
              <a:rPr lang="ru-RU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2.Комплекс 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основных характеристик </a:t>
            </a:r>
            <a:r>
              <a:rPr lang="ru-RU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ДООП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r>
              <a:rPr lang="ru-RU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3.Комплекс 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организационно-педагогических условий </a:t>
            </a:r>
            <a:r>
              <a:rPr lang="ru-RU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ДООП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r>
              <a:rPr lang="ru-RU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4.Список 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литературы. </a:t>
            </a:r>
          </a:p>
        </p:txBody>
      </p:sp>
    </p:spTree>
    <p:extLst>
      <p:ext uri="{BB962C8B-B14F-4D97-AF65-F5344CB8AC3E}">
        <p14:creationId xmlns:p14="http://schemas.microsoft.com/office/powerpoint/2010/main" val="12835065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380735" y="567384"/>
            <a:ext cx="9588843" cy="62444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ru-RU" b="1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Титульный лист</a:t>
            </a:r>
            <a:r>
              <a:rPr lang="ru-RU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endParaRPr lang="ru-RU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На титульном листе рекомендуется указывать:</a:t>
            </a:r>
            <a:endParaRPr lang="ru-RU" dirty="0" smtClean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lvl="0" algn="just"/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полное наименование образовательной организации (в соответствии с Уставом);</a:t>
            </a:r>
          </a:p>
          <a:p>
            <a:pPr lvl="0" algn="just"/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когда и кем согласована и утверждена программа (№ и дата протокола заседания педагогического совета);</a:t>
            </a:r>
          </a:p>
          <a:p>
            <a:pPr lvl="0" algn="just"/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гриф утверждения программы руководителем образовательной организации (дата, № приказа);</a:t>
            </a:r>
          </a:p>
          <a:p>
            <a:pPr lvl="0" algn="just"/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вид (дополнительная общеобразовательная общеразвивающая программа) и подвид программы (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разноуровневая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, модульная, реализуемая в сетевой форме, дистанционная, с применением дистанционных технологий, адаптированная);</a:t>
            </a:r>
          </a:p>
          <a:p>
            <a:pPr lvl="0" algn="just"/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название ДООП;</a:t>
            </a:r>
          </a:p>
          <a:p>
            <a:pPr lvl="0" algn="just"/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направленность ДООП;</a:t>
            </a:r>
          </a:p>
          <a:p>
            <a:pPr lvl="0" algn="just"/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уровень ДООП;</a:t>
            </a:r>
          </a:p>
          <a:p>
            <a:pPr lvl="0" algn="just"/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адресат программы (возраст детей, на которых рассчитана);</a:t>
            </a:r>
          </a:p>
          <a:p>
            <a:pPr lvl="0" algn="just"/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состав группы;</a:t>
            </a:r>
          </a:p>
          <a:p>
            <a:pPr lvl="0" algn="just"/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срок реализации;</a:t>
            </a:r>
          </a:p>
          <a:p>
            <a:pPr lvl="0" algn="just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ID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-номер программы в Навигаторе;</a:t>
            </a:r>
          </a:p>
          <a:p>
            <a:pPr lvl="0" algn="just"/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Ф.И.О., должность автора/составителя программы;</a:t>
            </a:r>
          </a:p>
          <a:p>
            <a:pPr lvl="0" algn="just"/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название населённого пункта, в котором реализуется программа;</a:t>
            </a:r>
          </a:p>
          <a:p>
            <a:pPr lvl="0" algn="just"/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год разработки/переработки ДООП.</a:t>
            </a:r>
          </a:p>
          <a:p>
            <a:pPr algn="just"/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254451752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133599" y="233372"/>
            <a:ext cx="993483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ru-RU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 </a:t>
            </a:r>
            <a:endParaRPr lang="ru-RU" dirty="0"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186249" y="270043"/>
            <a:ext cx="10495004" cy="61570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ru-RU" sz="14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МУНИЦИПАЛЬНОЕ БЮДЖЕТНОЕ УЧРЕЖДЕНИЕ</a:t>
            </a:r>
          </a:p>
          <a:p>
            <a:pPr algn="ctr">
              <a:spcAft>
                <a:spcPts val="0"/>
              </a:spcAft>
            </a:pPr>
            <a:r>
              <a:rPr lang="ru-RU" sz="14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ДОПОЛНИТЕЛЬНОГО ОБРАЗОВАНИЯ «ЦЕНТР ВНЕШКОЛЬНОЙ РАБОТЫ»</a:t>
            </a:r>
          </a:p>
          <a:p>
            <a:pPr algn="ctr">
              <a:spcAft>
                <a:spcPts val="0"/>
              </a:spcAft>
            </a:pPr>
            <a:r>
              <a:rPr lang="ru-RU" sz="14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ИЗОБИЛЬНЕНСКОГО МУНИЦИПАЛЬНОГО ОКРУГА СТАВРОПОЛЬСКОГО КРАЯ</a:t>
            </a:r>
          </a:p>
          <a:p>
            <a:pPr algn="just">
              <a:spcAft>
                <a:spcPts val="0"/>
              </a:spcAft>
            </a:pPr>
            <a:r>
              <a:rPr lang="ru-RU" sz="1400" b="1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endParaRPr lang="ru-RU" sz="1400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147060" algn="r">
              <a:spcAft>
                <a:spcPts val="0"/>
              </a:spcAft>
            </a:pPr>
            <a:r>
              <a:rPr lang="ru-RU" sz="14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				         </a:t>
            </a:r>
            <a:endParaRPr lang="ru-RU" sz="1400" dirty="0" smtClean="0">
              <a:solidFill>
                <a:srgbClr val="000000"/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>
              <a:spcAft>
                <a:spcPts val="0"/>
              </a:spcAft>
            </a:pPr>
            <a:r>
              <a:rPr lang="ru-RU" sz="14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</a:p>
          <a:p>
            <a:pPr algn="r">
              <a:spcAft>
                <a:spcPts val="0"/>
              </a:spcAft>
            </a:pPr>
            <a:endParaRPr lang="ru-RU" sz="1400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ctr"/>
            <a:endParaRPr lang="ru-RU" sz="14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ru-RU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ru-RU" sz="14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ru-RU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ru-RU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ДОПОЛНИТЕЛЬНАЯ ОБЩЕРАЗВИВАЮЩА</a:t>
            </a:r>
            <a:r>
              <a:rPr lang="ru-RU" sz="1400" b="1" dirty="0">
                <a:latin typeface="Arial" panose="020B0604020202020204" pitchFamily="34" charset="0"/>
                <a:cs typeface="Arial" panose="020B0604020202020204" pitchFamily="34" charset="0"/>
              </a:rPr>
              <a:t>Я</a:t>
            </a:r>
            <a:r>
              <a:rPr lang="en-US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ОБЩЕОБРАЗОВАТЕЛЬНАЯ </a:t>
            </a:r>
            <a:r>
              <a:rPr lang="en-US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ПРОГРАММА</a:t>
            </a:r>
            <a:endParaRPr lang="ru-RU" sz="1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ru-RU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«</a:t>
            </a:r>
            <a:r>
              <a:rPr lang="ru-RU" sz="1400" b="1" dirty="0">
                <a:latin typeface="Arial" panose="020B0604020202020204" pitchFamily="34" charset="0"/>
                <a:cs typeface="Arial" panose="020B0604020202020204" pitchFamily="34" charset="0"/>
              </a:rPr>
              <a:t>ВОЛШЕБНЫЙ ЛОСКУТОК»</a:t>
            </a:r>
            <a:endParaRPr lang="ru-RU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ru-RU" sz="1400" b="1" dirty="0">
                <a:latin typeface="Arial" panose="020B0604020202020204" pitchFamily="34" charset="0"/>
                <a:cs typeface="Arial" panose="020B0604020202020204" pitchFamily="34" charset="0"/>
              </a:rPr>
              <a:t>(вышивка лентами)</a:t>
            </a:r>
            <a:endParaRPr lang="ru-RU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художественной направленности</a:t>
            </a:r>
          </a:p>
          <a:p>
            <a:endParaRPr lang="ru-RU" sz="14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Уровень </a:t>
            </a:r>
            <a:r>
              <a:rPr lang="ru-RU" sz="1400" b="1" dirty="0">
                <a:latin typeface="Arial" panose="020B0604020202020204" pitchFamily="34" charset="0"/>
                <a:cs typeface="Arial" panose="020B0604020202020204" pitchFamily="34" charset="0"/>
              </a:rPr>
              <a:t>программы: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стартовый</a:t>
            </a:r>
            <a:endParaRPr lang="ru-RU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Возрастная </a:t>
            </a:r>
            <a:r>
              <a:rPr lang="ru-RU" sz="1400" b="1" dirty="0">
                <a:latin typeface="Arial" panose="020B0604020202020204" pitchFamily="34" charset="0"/>
                <a:cs typeface="Arial" panose="020B0604020202020204" pitchFamily="34" charset="0"/>
              </a:rPr>
              <a:t>категория: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от </a:t>
            </a: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7 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до </a:t>
            </a: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15 лет</a:t>
            </a:r>
            <a:endParaRPr lang="ru-RU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1400" b="1" dirty="0">
                <a:latin typeface="Arial" panose="020B0604020202020204" pitchFamily="34" charset="0"/>
                <a:cs typeface="Arial" panose="020B0604020202020204" pitchFamily="34" charset="0"/>
              </a:rPr>
              <a:t>Состав группы: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от 10 до 15 обучающихся</a:t>
            </a:r>
            <a:endParaRPr lang="ru-RU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Срок </a:t>
            </a:r>
            <a:r>
              <a:rPr lang="ru-RU" sz="1400" b="1" dirty="0">
                <a:latin typeface="Arial" panose="020B0604020202020204" pitchFamily="34" charset="0"/>
                <a:cs typeface="Arial" panose="020B0604020202020204" pitchFamily="34" charset="0"/>
              </a:rPr>
              <a:t>реализации: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1</a:t>
            </a: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год</a:t>
            </a:r>
          </a:p>
          <a:p>
            <a:r>
              <a:rPr lang="en-US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ID</a:t>
            </a:r>
            <a:r>
              <a:rPr lang="ru-RU" sz="1400" b="1" dirty="0">
                <a:latin typeface="Arial" panose="020B0604020202020204" pitchFamily="34" charset="0"/>
                <a:cs typeface="Arial" panose="020B0604020202020204" pitchFamily="34" charset="0"/>
              </a:rPr>
              <a:t>-номер программы в Навигаторе: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________</a:t>
            </a:r>
          </a:p>
          <a:p>
            <a:pPr algn="r">
              <a:spcAft>
                <a:spcPts val="0"/>
              </a:spcAft>
            </a:pPr>
            <a:r>
              <a:rPr lang="ru-RU" sz="1400" b="1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  </a:t>
            </a:r>
            <a:r>
              <a:rPr lang="ru-RU" sz="14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Автор-составитель:</a:t>
            </a:r>
          </a:p>
          <a:p>
            <a:pPr algn="r">
              <a:spcAft>
                <a:spcPts val="0"/>
              </a:spcAft>
            </a:pPr>
            <a:r>
              <a:rPr lang="ru-RU" sz="14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Шмидт Антонина Викторовна</a:t>
            </a:r>
          </a:p>
          <a:p>
            <a:pPr algn="r">
              <a:spcAft>
                <a:spcPts val="0"/>
              </a:spcAft>
            </a:pPr>
            <a:r>
              <a:rPr lang="ru-RU" sz="14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педагог дополнительного образования</a:t>
            </a:r>
          </a:p>
          <a:p>
            <a:pPr algn="r">
              <a:spcAft>
                <a:spcPts val="0"/>
              </a:spcAft>
            </a:pPr>
            <a:r>
              <a:rPr lang="ru-RU" sz="14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первой категории</a:t>
            </a:r>
          </a:p>
          <a:p>
            <a:pPr>
              <a:spcAft>
                <a:spcPts val="0"/>
              </a:spcAft>
            </a:pPr>
            <a:r>
              <a:rPr lang="ru-RU" sz="1400" b="1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endParaRPr lang="ru-RU" sz="1400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ctr">
              <a:spcAft>
                <a:spcPts val="0"/>
              </a:spcAft>
            </a:pPr>
            <a:r>
              <a:rPr lang="ru-RU" sz="14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город Изобильный, 2026</a:t>
            </a:r>
          </a:p>
          <a:p>
            <a:pPr>
              <a:lnSpc>
                <a:spcPct val="115000"/>
              </a:lnSpc>
              <a:spcAft>
                <a:spcPts val="1000"/>
              </a:spcAft>
              <a:tabLst>
                <a:tab pos="1819275" algn="l"/>
                <a:tab pos="2969895" algn="ctr"/>
              </a:tabLst>
            </a:pPr>
            <a:r>
              <a:rPr lang="ru-RU" sz="1400" b="1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endParaRPr lang="ru-RU" sz="14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90229105"/>
              </p:ext>
            </p:extLst>
          </p:nvPr>
        </p:nvGraphicFramePr>
        <p:xfrm>
          <a:off x="2269401" y="1264064"/>
          <a:ext cx="8128000" cy="1188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4000"/>
                <a:gridCol w="4064000"/>
              </a:tblGrid>
              <a:tr h="494520">
                <a:tc>
                  <a:txBody>
                    <a:bodyPr/>
                    <a:lstStyle/>
                    <a:p>
                      <a:r>
                        <a:rPr lang="ru-RU" b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Принята на заседании</a:t>
                      </a:r>
                    </a:p>
                    <a:p>
                      <a:r>
                        <a:rPr lang="ru-RU" b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Педагогического совета</a:t>
                      </a:r>
                    </a:p>
                    <a:p>
                      <a:r>
                        <a:rPr lang="ru-RU" b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Протокол № 1</a:t>
                      </a:r>
                      <a:r>
                        <a:rPr lang="ru-RU" b="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b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от 28.08.2026 г.</a:t>
                      </a:r>
                      <a:endParaRPr lang="ru-RU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b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УТВЕРЖДАЮ:</a:t>
                      </a:r>
                    </a:p>
                    <a:p>
                      <a:pPr algn="r"/>
                      <a:r>
                        <a:rPr lang="ru-RU" b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Директор МБУДО «ЦВР» ИМОСК</a:t>
                      </a:r>
                    </a:p>
                    <a:p>
                      <a:pPr algn="r"/>
                      <a:r>
                        <a:rPr lang="ru-RU" b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_______________</a:t>
                      </a:r>
                      <a:r>
                        <a:rPr lang="ru-RU" b="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И.П. </a:t>
                      </a:r>
                      <a:r>
                        <a:rPr lang="ru-RU" b="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Боровская</a:t>
                      </a:r>
                      <a:endParaRPr lang="ru-RU" b="0" baseline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r"/>
                      <a:r>
                        <a:rPr lang="ru-RU" b="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Приказ № 54 от 28.08.2026 г. </a:t>
                      </a:r>
                      <a:endParaRPr lang="ru-RU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24710418"/>
      </p:ext>
    </p:extLst>
  </p:cSld>
  <p:clrMapOvr>
    <a:masterClrMapping/>
  </p:clrMapOvr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Легкий дым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1884</TotalTime>
  <Words>3389</Words>
  <Application>Microsoft Office PowerPoint</Application>
  <PresentationFormat>Широкоэкранный</PresentationFormat>
  <Paragraphs>442</Paragraphs>
  <Slides>40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40</vt:i4>
      </vt:variant>
    </vt:vector>
  </HeadingPairs>
  <TitlesOfParts>
    <vt:vector size="49" baseType="lpstr">
      <vt:lpstr>Arial Unicode MS</vt:lpstr>
      <vt:lpstr>Arial</vt:lpstr>
      <vt:lpstr>Calibri</vt:lpstr>
      <vt:lpstr>Century Gothic</vt:lpstr>
      <vt:lpstr>Segoe UI Symbol</vt:lpstr>
      <vt:lpstr>Symbol</vt:lpstr>
      <vt:lpstr>Times New Roman</vt:lpstr>
      <vt:lpstr>Wingdings 3</vt:lpstr>
      <vt:lpstr>Легкий дым</vt:lpstr>
      <vt:lpstr>Методические рекомендации по составлению дополнительных общеразвивающих программ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Методические рекомендации по составлению дополнительных общеразвивающих программ</dc:title>
  <dc:creator>Tomb</dc:creator>
  <cp:lastModifiedBy>CVR</cp:lastModifiedBy>
  <cp:revision>77</cp:revision>
  <dcterms:created xsi:type="dcterms:W3CDTF">2022-01-11T06:49:47Z</dcterms:created>
  <dcterms:modified xsi:type="dcterms:W3CDTF">2026-05-20T11:48:39Z</dcterms:modified>
</cp:coreProperties>
</file>