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  <p:sldId id="257" r:id="rId3"/>
    <p:sldId id="261" r:id="rId4"/>
    <p:sldId id="262" r:id="rId5"/>
    <p:sldId id="264" r:id="rId6"/>
    <p:sldId id="265" r:id="rId7"/>
    <p:sldId id="267" r:id="rId8"/>
    <p:sldId id="270" r:id="rId9"/>
    <p:sldId id="268" r:id="rId10"/>
    <p:sldId id="271" r:id="rId11"/>
    <p:sldId id="272" r:id="rId12"/>
    <p:sldId id="263" r:id="rId13"/>
    <p:sldId id="285" r:id="rId14"/>
    <p:sldId id="278" r:id="rId15"/>
    <p:sldId id="277" r:id="rId16"/>
    <p:sldId id="284" r:id="rId17"/>
    <p:sldId id="279" r:id="rId18"/>
    <p:sldId id="301" r:id="rId19"/>
    <p:sldId id="302" r:id="rId20"/>
    <p:sldId id="303" r:id="rId21"/>
    <p:sldId id="280" r:id="rId22"/>
    <p:sldId id="273" r:id="rId23"/>
    <p:sldId id="281" r:id="rId24"/>
    <p:sldId id="283" r:id="rId25"/>
    <p:sldId id="286" r:id="rId26"/>
    <p:sldId id="288" r:id="rId27"/>
    <p:sldId id="289" r:id="rId28"/>
    <p:sldId id="290" r:id="rId29"/>
    <p:sldId id="297" r:id="rId30"/>
    <p:sldId id="287" r:id="rId31"/>
    <p:sldId id="304" r:id="rId32"/>
    <p:sldId id="269" r:id="rId33"/>
    <p:sldId id="291" r:id="rId34"/>
    <p:sldId id="293" r:id="rId35"/>
    <p:sldId id="295" r:id="rId36"/>
    <p:sldId id="296" r:id="rId37"/>
    <p:sldId id="292" r:id="rId38"/>
    <p:sldId id="298" r:id="rId39"/>
    <p:sldId id="294" r:id="rId40"/>
    <p:sldId id="299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646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04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7901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463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7032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23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397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337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2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0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31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676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7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9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018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2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540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zvetnoe.ru/club/poleznye-stati/vyshivka-lentami-dlya-nachinayushchikh/" TargetMode="External"/><Relationship Id="rId2" Type="http://schemas.openxmlformats.org/officeDocument/2006/relationships/hyperlink" Target="https://www.livemaster.ru/topic/1123567-volshebstvo-vyshivki-chast-4-vyshivka-v-sovremennom-interer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9903" y="882376"/>
            <a:ext cx="10371437" cy="21738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Методические рекомендации по составлению дополнительных общеразвивающих программ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05449" y="4110681"/>
            <a:ext cx="9078097" cy="201003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dirty="0"/>
              <a:t>Муниципальный опорный центр</a:t>
            </a:r>
          </a:p>
          <a:p>
            <a:pPr algn="ctr"/>
            <a:r>
              <a:rPr lang="ru-RU" sz="3200" dirty="0"/>
              <a:t> </a:t>
            </a:r>
            <a:r>
              <a:rPr lang="ru-RU" sz="3200" dirty="0" err="1"/>
              <a:t>Изобильненский</a:t>
            </a:r>
            <a:r>
              <a:rPr lang="ru-RU" sz="3200" dirty="0"/>
              <a:t> </a:t>
            </a:r>
            <a:r>
              <a:rPr lang="ru-RU" sz="3200" dirty="0" smtClean="0"/>
              <a:t>муниципальный округ Ставропольский край</a:t>
            </a:r>
            <a:endParaRPr lang="ru-RU" sz="3200" dirty="0"/>
          </a:p>
          <a:p>
            <a:pPr algn="ctr"/>
            <a:r>
              <a:rPr lang="ru-RU" dirty="0" smtClean="0"/>
              <a:t>2026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893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2399" y="477794"/>
            <a:ext cx="5840627" cy="626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Уровни сложности программы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07740" y="1744414"/>
            <a:ext cx="2743198" cy="848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«Стартовый уровень»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97266" y="1814311"/>
            <a:ext cx="2854409" cy="807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«Базовый уровень»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54579" y="1828796"/>
            <a:ext cx="2685539" cy="848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</a:t>
            </a:r>
            <a:r>
              <a:rPr lang="ru-RU" sz="1600" dirty="0" smtClean="0"/>
              <a:t>Продвинутый уровень»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993679" y="1095551"/>
            <a:ext cx="1062675" cy="638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6870353" y="897922"/>
            <a:ext cx="1" cy="930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9164595" y="1133315"/>
            <a:ext cx="1276862" cy="683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2153417" y="2960483"/>
            <a:ext cx="2743198" cy="2942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«Стартовый уровень» предполагает использование и реализацию общедоступных и универсальных форм организации материала, минимальную сложность предлагаемого для освоения содержания программы; развитие мотивации к определенному виду деятельности. </a:t>
            </a: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77356" y="2960483"/>
            <a:ext cx="2743198" cy="287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«Базовый уровень» означает использование и реализацию таких форм организации материала, которые допускают освоение специализированных знаний и языка, гарантированно обеспечивают трансляцию общей и целостной картины в рамках содержательно-тематического направления программы. 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754579" y="2960483"/>
            <a:ext cx="2743198" cy="2879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/>
              <a:t>«Продвинутый уровень» использует формы организации материала, обеспечивающие доступ к сложным (возможно узкоспециализированным) и нетривиальным разделам в рамках содержательно-тематического направления программы.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26329" y="6068355"/>
            <a:ext cx="8609846" cy="468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Программа считается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разноуровневой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только при наличии двух и более уровней.</a:t>
            </a:r>
          </a:p>
          <a:p>
            <a:pPr algn="ctr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874883" y="2592913"/>
            <a:ext cx="1" cy="367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762939" y="2661719"/>
            <a:ext cx="18107" cy="9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9830633" y="2677294"/>
            <a:ext cx="0" cy="283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7079810" y="2661719"/>
            <a:ext cx="9053" cy="298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488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7904" y="329514"/>
            <a:ext cx="4473144" cy="331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Пояснительная записка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10282" y="773182"/>
            <a:ext cx="1020757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Пояснительную записку </a:t>
            </a:r>
            <a:r>
              <a:rPr lang="ru-RU" sz="16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рекомендуется начинать с введения – краткой характеристики предмета, его значимости. Во вводной части можно изложить информацию, касающуюся данного вида деятельности, искусства, его истории, регионов распространения и тому подобное. Следует обосновать сущность сложившейся ситуации, выходы на социальную действительность и потребности ребят. Обоснование не должно быть очень большим, достаточно будет одного-двух абзацев грамотных и ясных предложений.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ормативно-правовая база</a:t>
            </a:r>
            <a:endParaRPr lang="ru-RU" sz="16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Направленность программы–художественная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(техническая, естественно-научная, физкультурно-спортивная, художественная, туристско-краеведческая, социально-гуманитарная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ктуальность программы.</a:t>
            </a:r>
          </a:p>
          <a:p>
            <a:pPr algn="just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Новизна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отличительная особенность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программы.</a:t>
            </a:r>
          </a:p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Характеристика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 программе (адресат программы):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Объем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срок реализации программы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образовательного процесса (в годах, учебных часах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Формы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обучения и режим занятий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Уровень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стартовый (ознакомительный), или базовый, или углубленный (продвинутый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Цель программы.</a:t>
            </a:r>
          </a:p>
          <a:p>
            <a:pPr algn="just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Задачи программы</a:t>
            </a:r>
          </a:p>
          <a:p>
            <a:pPr algn="just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Ожидаемые результаты</a:t>
            </a:r>
          </a:p>
          <a:p>
            <a:pPr algn="just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Воспитательная работа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067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7740" y="338417"/>
            <a:ext cx="930875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</a:rPr>
              <a:t>Направленность дополнительной общеобразовательной</a:t>
            </a:r>
          </a:p>
          <a:p>
            <a:pPr algn="ctr"/>
            <a:r>
              <a:rPr lang="ru-RU" sz="2400" b="1" dirty="0" smtClean="0">
                <a:effectLst/>
              </a:rPr>
              <a:t> общеразвивающей программы</a:t>
            </a:r>
            <a:endParaRPr lang="ru-RU" sz="2400" dirty="0" smtClean="0">
              <a:effectLst/>
            </a:endParaRPr>
          </a:p>
          <a:p>
            <a:pPr algn="just"/>
            <a:r>
              <a:rPr lang="ru-RU" sz="1400" b="1" dirty="0" smtClean="0">
                <a:effectLst/>
              </a:rPr>
              <a:t>      Направленность</a:t>
            </a:r>
            <a:r>
              <a:rPr lang="ru-RU" sz="1400" dirty="0" smtClean="0">
                <a:effectLst/>
              </a:rPr>
              <a:t> дополнительной общеобразовательной общеразвивающей программы (далее – Приказом Министерства Просвещения Российской Федерации от 30.09.2020 г. № 533 «О внесении изменений в порядок организации и осуществления образовательной деятельности по дополнительным общеобразовательным программам, утверждённый приказом Министерства Просвещения Российской Федерации от 9 ноября 2018 г. № 196, п. 1 («В пункте 9 слово «социально-педагогической» заменить словом «социально-гуманитарной»). </a:t>
            </a:r>
            <a:endParaRPr lang="ru-RU" dirty="0"/>
          </a:p>
          <a:p>
            <a:pPr algn="just"/>
            <a:endParaRPr lang="ru-RU" b="1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9352" y="3175340"/>
            <a:ext cx="2290119" cy="420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Направленность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8137" y="3386520"/>
            <a:ext cx="2001797" cy="6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Социально-гуманитарная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73829" y="4563761"/>
            <a:ext cx="1618733" cy="518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  <a:r>
              <a:rPr lang="ru-RU" dirty="0" smtClean="0"/>
              <a:t>ехническая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4908" y="3411235"/>
            <a:ext cx="1985318" cy="642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Физкультурно-спортивная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38403" y="4439499"/>
            <a:ext cx="2018270" cy="716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Туристско-краеведческая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46291" y="4439499"/>
            <a:ext cx="2059459" cy="716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Естественно-научная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76884" y="4563761"/>
            <a:ext cx="2100647" cy="518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Художественная 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3" idx="1"/>
            <a:endCxn id="4" idx="3"/>
          </p:cNvCxnSpPr>
          <p:nvPr/>
        </p:nvCxnSpPr>
        <p:spPr>
          <a:xfrm flipH="1">
            <a:off x="5019934" y="3385405"/>
            <a:ext cx="499418" cy="334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456673" y="3595470"/>
            <a:ext cx="1260387" cy="1054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3"/>
            <a:endCxn id="6" idx="1"/>
          </p:cNvCxnSpPr>
          <p:nvPr/>
        </p:nvCxnSpPr>
        <p:spPr>
          <a:xfrm>
            <a:off x="7809471" y="3385405"/>
            <a:ext cx="465437" cy="347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8" idx="1"/>
          </p:cNvCxnSpPr>
          <p:nvPr/>
        </p:nvCxnSpPr>
        <p:spPr>
          <a:xfrm>
            <a:off x="7627207" y="3595470"/>
            <a:ext cx="1319084" cy="1202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5" idx="0"/>
          </p:cNvCxnSpPr>
          <p:nvPr/>
        </p:nvCxnSpPr>
        <p:spPr>
          <a:xfrm flipH="1">
            <a:off x="5583196" y="3595470"/>
            <a:ext cx="644609" cy="96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9" idx="0"/>
          </p:cNvCxnSpPr>
          <p:nvPr/>
        </p:nvCxnSpPr>
        <p:spPr>
          <a:xfrm>
            <a:off x="6989804" y="3595470"/>
            <a:ext cx="637404" cy="96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136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6152" y="972741"/>
            <a:ext cx="893805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Пример: </a:t>
            </a:r>
          </a:p>
          <a:p>
            <a:pPr algn="just"/>
            <a:r>
              <a:rPr lang="ru-RU" sz="24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Направленность </a:t>
            </a:r>
            <a:r>
              <a:rPr lang="ru-RU" sz="2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 – художественная.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Она предназначена сохранить традиции вышивки шелковыми лентами, восстановить звено преемственности ремесленного и художественного опыта. Искусство - важнейшее средство приобщения человека к духовным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общечеловеческим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ценностям. Художественная деятельность, приобщение детей к миру природы, ее красоте и неповторимости, к изучению и осмыслению народного декоративно-прикладного творчества имеет преобразовательный аспект - творит в каждом человека. В современных социально-экономических условиях художественно-эстетическое образование детей остается одной из актуальных.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389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735" y="271020"/>
            <a:ext cx="9374659" cy="6553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Актуальность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–это ответ на вопрос, зачем современным детям в современных условиях нужна конкретная программа. Актуальность может базироваться: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анализе социальных проблем;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материалах научных исследований;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анализе педагогического опыта;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анализе детского или родительского спроса на дополнительные образовательные услуги;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современных требованиях модернизации системы образования;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потенциале образовательного учреждения;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социальном заказе муниципального образования и других факторах. </a:t>
            </a:r>
            <a:endParaRPr lang="en-US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6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Например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 программы обусловлена тем, что обучение детей вышивке лентами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пространстве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дополнительного образования способствует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воспитанию трудолюбия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развитию художественной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эстетики, формированию творческой личности.</a:t>
            </a: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Программа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Волшебный лоскуток»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направлена на овладение учащимися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основными приёмами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техниками вышивки шёлковыми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лентами. Занятия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данной программе способствуют развитию интеллектуального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духовного потенциала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личности ребёнка, его художественных творческих способностей, развивает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его познавательную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активность в процессе практической деятельности. Программа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позволяет учащимся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самореализоваться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исполнении индивидуальных творческих композиций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технике вышивки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шёлковыми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лентами.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процессе реализации программы прослеживаются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межпредметные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связи: математика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подсчет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стежков, литература – выразительный рассказ, рисование – зарисовка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эскиза, окружающий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мир.</a:t>
            </a:r>
          </a:p>
        </p:txBody>
      </p:sp>
    </p:spTree>
    <p:extLst>
      <p:ext uri="{BB962C8B-B14F-4D97-AF65-F5344CB8AC3E}">
        <p14:creationId xmlns:p14="http://schemas.microsoft.com/office/powerpoint/2010/main" val="1549694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735" y="385257"/>
            <a:ext cx="9457037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Новизна, отличительная особенность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дополнительной общеобразовательной общеразвивающей программы предполагает: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новое решение проблем дополнительного образования;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новые методики преподавания;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новые педагогические технологии в проведении занятий;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нововведения в формах диагностики и подведения итогов реализации программы и т.д.  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735" y="2633779"/>
            <a:ext cx="9374660" cy="3911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Пример: новизна</a:t>
            </a:r>
            <a:r>
              <a:rPr lang="ru-RU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spc="-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</a:t>
            </a:r>
            <a:r>
              <a:rPr lang="ru-RU" spc="-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заключается в том, что она позволяет </a:t>
            </a:r>
            <a:r>
              <a:rPr lang="ru-RU" spc="-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обучающимся </a:t>
            </a:r>
            <a:r>
              <a:rPr lang="ru-RU" spc="-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научиться вышивать шелковыми лентами простейшим ручным способом, который является основой вышивания</a:t>
            </a:r>
            <a:r>
              <a:rPr lang="ru-RU" spc="-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Новизной в программе является, технологии, материалы и инструменты используемые в процессе работы, не получившие широкого распространения. Развитие детского творчества во многом зависит от умения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 работать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различными материалами и соответствующими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инструментами. Также декоративно-прикладное искусство способствует формированию таких мыслительных операций, как анализ, синтез, сравнение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обобщение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Отличительная особенность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заключаются в том,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рограмма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дает возможность вернуть детей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культуре, научить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создавать изделия декоративно – прикладного искусства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своими руками. Воспитание и обучение в учебной группе осуществляется "естественным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путем", в процессе творческой работы.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ts val="1650"/>
              </a:lnSpc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13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19799" y="212809"/>
            <a:ext cx="5468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ОТЛИЧИТЕЛЬНЫЕ ОСОБЕННОСТИ ПРОГРАММЫ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9104" y="751862"/>
            <a:ext cx="92593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 данном подразделе следует описать наличие предшествующих аналогичных дополнительных образовательных программ и отличие данной программы от программ других авторов, чей опыт использован и обобщён. Нужно указать, как в данной программе расставлены акценты, какие выбраны приоритетные направления. Автору — составителю модифицированной образовательной программы следует указать предшествующие аналогичные программы, взятые за основу при разработке.</a:t>
            </a:r>
          </a:p>
          <a:p>
            <a:pPr algn="just"/>
            <a:r>
              <a:rPr lang="ru-RU" sz="2000" b="1" i="1" dirty="0" smtClean="0"/>
              <a:t>    </a:t>
            </a:r>
            <a:endParaRPr lang="ru-RU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ример: Отличительной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особенностью программы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является педагогика сотрудничества, в которой педагог является не авторитарным руководителем, а участвует в творческом процессе наравне с учащимся, что создает особый психологический климат, способствующий раскрепощению учащихся, их сближению друг с другом и раскрытию их внутреннего мира.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84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8444" y="653008"/>
            <a:ext cx="87897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Педагогическая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целесообразность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подчеркивает прагматическую важность взаимосвязи выстроенной системы процессов обучения, развития, воспитания и их обеспечения. В этой части пояснительной записки нужно дать аргументированное обоснование педагогических действий в рамках дополнительной образовательной программы, а конкретно, в соответствии с целями и задачами, выбранных форм, методов и средств образовательной деятельности и организации образовательного процесса. 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Пример:  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Педагогическая целесообразность.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Вышивка лентами является одним из средств познания мира и развития знаний эстетического воспитания, так как оно связано с самостоятельной практической и творческой деятельностью учащегося. В процессе вышивки у ребенка совершенствуются наблюдательность и эстетическое восприятие, художественный вкус и творческие способности. Вышивая, ребенок формирует и развивает у себя определенные способности: зрительную оценку формы, ориентирование в пространстве, чувство цвета. Также развиваются специальные умения и навыки: координация глаза и руки, владение иголкой. В силу индивидуальных особенностей, развитие творческих способностей не может быть одинаковым у всех детей, поэтому на занятиях я даю возможность каждому ребенку активно, самостоятельно проявить себя, испытать радость творческого созидания. Все темы, входящие в программу, изменяются по принципу постепенного усложнения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val="3373295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1166843"/>
            <a:ext cx="868529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Характеристика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обучающихся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 программе (адресат программы): учёт возрастных, гендерных, индивидуально-психологических, физических и иных особенностей и состояний учащихся, определены условия набора детей в коллектив, если это предусмотрено, условия формирования групп, для каких детей предназначена программа (степень предварительной подготовки, уровень формирования интересов и мотивации к данному виду деятельности (одаренные дети), физическое здоровье (дети с ОВЗ). Дана краткая характеристика возрастных особенностей детей, которые должны учитываться при реализации ДООП, чтобы она была результативной. Количество обучающихся в объединении и их возрастные категории зависят от направленности ДООП и определяются локальным нормативным актом организации, осуществляющей образовательную деятельность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865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4770" y="537348"/>
            <a:ext cx="86456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Объем 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срок реализации программы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ru-RU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ПРИМЕРЫ: </a:t>
            </a:r>
          </a:p>
          <a:p>
            <a:pPr algn="just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Объем программы – 360 часов.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Программа рассчитана на 2 года обучения.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1 год обучения: 144 часа в год,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2 год обучения: 216 часов в год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Режим занятий.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часов и занятий в неделю, периодичность и продолжительность занятий.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одного академического часа – 40 мин. Перерыв между учебными занятиями – 10 минут. Общее количество часов в неделю – 4 часа. Занятия проводятся 2 раза в неделю по 2 часа.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292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26724" y="811590"/>
            <a:ext cx="90780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      </a:t>
            </a:r>
            <a:r>
              <a:rPr lang="ru-R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Дополнительная общеобразовательная общеразвивающая программа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2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алее Программа)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организационно-нормативный документ, определяющий содержание и особенности организации образовательной деятельности, обеспечивающий удовлетворение образовательных потребностей и интересов учащихся, выходящих за пределы федеральных государственных образовательных стандартов и федеральных государственных требований.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8729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6396" y="457640"/>
            <a:ext cx="8938788" cy="5301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Особенности реализации ДОП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особенности организации образовательного процесса. Формы реализации образовательной программы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Формы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обучения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(очная, очно-заочная, заочная). </a:t>
            </a: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Перечень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видов занятий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Лекция, объяснения с демонстрацией наглядных пособий, беседа, дискуссия, обсуждение с элементами самостоятельной работы, конференция, практическая работа, круглый стол и др. </a:t>
            </a: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Перечень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форм подведения итогов реализации дополнительной общеразвивающей программы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Творческая работа, проект, выставка, конкурс, фестиваль, открытый урок, мастер-класс, круглый стол и т.д.</a:t>
            </a:r>
          </a:p>
          <a:p>
            <a:pPr algn="just"/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Например: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Форма организации занятия – групповая, формы проведения занятия – беседа, учебно-тренировочное занятие, соревнование.                                                                                                                                                                     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	Уровень программы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может быть: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стартовый (ознакомительный), базовый, или углубленный (продвинутый).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360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6108" y="285913"/>
            <a:ext cx="89215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дополнительной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Цель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должна быть четкая, краткая и одна.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основной заранее предполагаемый проектированный результат учебного процесса.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Целью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может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быть: обучение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какому –либо виду деятельности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бисероплетению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вышивке, танцам, различным видам спорта и т.д.), развитие личностных качеств через обучение (творческих способностей, фантазии, самостоятельности через обучение…), общепедагогические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43200" y="3955875"/>
            <a:ext cx="86250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Пример: Основная </a:t>
            </a:r>
            <a:r>
              <a:rPr lang="ru-RU" sz="20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 программы -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пособствовать формированию познавательного интереса к вышивке лентами, творческой активности, увлечённости процессом вышивания.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307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5535" y="614908"/>
            <a:ext cx="924285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effectLst/>
                <a:latin typeface="Arial" panose="020B0604020202020204" pitchFamily="34" charset="0"/>
              </a:rPr>
              <a:t>     </a:t>
            </a:r>
            <a:r>
              <a:rPr lang="ru-RU" sz="2400" b="1" dirty="0">
                <a:latin typeface="Arial" panose="020B0604020202020204" pitchFamily="34" charset="0"/>
              </a:rPr>
              <a:t>П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ример: Цель стартового уровня освоения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effectLst/>
                <a:latin typeface="Arial" panose="020B0604020202020204" pitchFamily="34" charset="0"/>
              </a:rPr>
              <a:t>программы: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развитие музыкальных способностей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обучающихся, интереса к занятиям эстрадной песней, в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процессе овладения вокальными приемами 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начальными основами музыкальной грамотности.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Цель базового уровня освоения программы: </a:t>
            </a:r>
          </a:p>
          <a:p>
            <a:pPr algn="just"/>
            <a:r>
              <a:rPr lang="ru-RU" sz="2400" dirty="0" smtClean="0">
                <a:effectLst/>
                <a:latin typeface="Arial" panose="020B0604020202020204" pitchFamily="34" charset="0"/>
              </a:rPr>
              <a:t>развитие музыкальных и творческих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способностей, овладение музыкальной грамотностью,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вокальной техникой посредством включения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обучающихся в исполнительскую деятельность.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Цель продвинутого уровня освоения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effectLst/>
                <a:latin typeface="Arial" panose="020B0604020202020204" pitchFamily="34" charset="0"/>
              </a:rPr>
              <a:t>программы: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развитие творческой индивидуальности 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самостоятельности обучающегося в исполнении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эстрадной песни на основе обогащения репертуара 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создания творческой музыкальной среды.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4691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5622" y="291431"/>
            <a:ext cx="8435546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</a:t>
            </a:r>
            <a:endParaRPr lang="ru-RU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Конкретизация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цели осуществляется через определение задач, раскрывающих пути достижения цели. Задачи показывают, что нужно сделать, чтобы достичь цели. Нужно сформулировать адекватное количество задач. Задачи должны соответствовать цели и подразделяться на группы: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задачи,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есть отвечающие на вопрос, что узнает, в чем разберется, какие представления получит, чем овладеет, чему научится обучающийся, освоив программу;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развивающие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задачи,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есть связанные с развитием творческих способностей, возможностей, внимания, памяти, мышления, воображения, речи, волевых качеств и т.д. и указывать на развитие ключевых компетентностей, на которые будет делаться упор при обучении;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воспитательные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задачи,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есть отвечающие на вопрос,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какие ценностные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ориентиры, отношения, личностные качества будут сформированы у обучающихся.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068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733623"/>
              </p:ext>
            </p:extLst>
          </p:nvPr>
        </p:nvGraphicFramePr>
        <p:xfrm>
          <a:off x="2907957" y="1413048"/>
          <a:ext cx="8748584" cy="4888897"/>
        </p:xfrm>
        <a:graphic>
          <a:graphicData uri="http://schemas.openxmlformats.org/drawingml/2006/table">
            <a:tbl>
              <a:tblPr/>
              <a:tblGrid>
                <a:gridCol w="4374292"/>
                <a:gridCol w="4374292"/>
              </a:tblGrid>
              <a:tr h="376069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Глаголы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Существительные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способствовать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помощь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развивать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приобщать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приобщение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воспитывать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воспитание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поддержать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поддержка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расширить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расширение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углубить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углубление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познакомить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знакомство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069">
                <a:tc>
                  <a:txBody>
                    <a:bodyPr/>
                    <a:lstStyle/>
                    <a:p>
                      <a:r>
                        <a:rPr lang="ru-RU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предоставить возможность и т.д.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предоставление возможности и т.д. </a:t>
                      </a:r>
                    </a:p>
                  </a:txBody>
                  <a:tcPr marL="74735" marR="74735" marT="37367" marB="373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09103" y="366218"/>
            <a:ext cx="88474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Формулировать задачи следует в едином ключе, придерживаясь во всех формулировках одной грамматической формы:</a:t>
            </a:r>
          </a:p>
        </p:txBody>
      </p:sp>
    </p:spTree>
    <p:extLst>
      <p:ext uri="{BB962C8B-B14F-4D97-AF65-F5344CB8AC3E}">
        <p14:creationId xmlns:p14="http://schemas.microsoft.com/office/powerpoint/2010/main" val="4165990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6150" y="117693"/>
            <a:ext cx="872387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686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Пример: </a:t>
            </a:r>
          </a:p>
          <a:p>
            <a:pPr indent="27686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Образовательные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познакомить с историей развития   техники вышивки шелковыми лентами; 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обучить теоретическим и практическим основам техники вышивания шелковыми лентами; 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расширить знания при работе с различными материалами и сформировать технологические навыки и умения вышивания шелковыми лентами;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использовать досуг как сферу свободного развития личности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обучать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приёмам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безопасного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труда.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7686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Развивающие: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сформировать устойчивый интерес к декоративно-прикладному искусству;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развивать образное, абстрактное, пространственное   мышление; зрительную и образную память, внимание, творческое воображение;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развивать художественные способности: композиционное и пространственное видение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оспитательные: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Осуществлять трудовое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эстетическое воспитание учащихся;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у учащихся любовь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декоративно-прикладным видам искусства;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добиться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максимальной самостоятельности детского творчества.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ru-RU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571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0162" y="307163"/>
            <a:ext cx="945703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105025" algn="l"/>
              </a:tabLst>
            </a:pPr>
            <a:r>
              <a:rPr lang="ru-RU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Планируемые результаты</a:t>
            </a:r>
          </a:p>
          <a:p>
            <a:pPr algn="just">
              <a:spcAft>
                <a:spcPts val="0"/>
              </a:spcAft>
              <a:tabLst>
                <a:tab pos="2105025" algn="l"/>
              </a:tabLst>
            </a:pPr>
            <a:endParaRPr lang="ru-RU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tabLst>
                <a:tab pos="2105025" algn="l"/>
              </a:tabLst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Планируемые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должны быть сформулированы с учетом цели и задач программы как требования к знаниям и умениям, приобретаемым в процессе занятий, компетенции и личностные качества, которые могут быть сформированы и развиты у детей в результате обучения по программе. </a:t>
            </a:r>
          </a:p>
          <a:p>
            <a:pPr algn="just">
              <a:spcAft>
                <a:spcPts val="0"/>
              </a:spcAft>
              <a:tabLst>
                <a:tab pos="2105025" algn="l"/>
              </a:tabLst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Метапредметные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означают усвоенные учащимися способы деятельности, применяемые ими как в рамках образовательного процесса, так и при решении реальных жизненных ситуаций;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2105025" algn="l"/>
              </a:tabLst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Личностные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включают готовность и способность учащихся к саморазвитию и личностному самоопределению,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2105025" algn="l"/>
              </a:tabLst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Предметные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содержат в себе систему основных элементов знаний, которая формируется через освоение учебного материала, и систему формируемых действий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728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6441" y="591784"/>
            <a:ext cx="89545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Например: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Ожидаемый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результат стартового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уровня освоения программы: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7686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итогам обучения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обучающийся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должен</a:t>
            </a:r>
          </a:p>
          <a:p>
            <a:pPr indent="276860" algn="just"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знать: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техники безопасности при работе с инструментами;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историю возникновения и развития вышивки атласными лентами;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материалы и инструменты необходимые для работы;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основы композиции,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цветоведения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виды стежков;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0960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основные элементы вышивки.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уметь: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организовать трудовой процесс и рабочее место;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технически правильно выполнять стежки и основные элементы вышивки;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работать с информацией и технологической документацией (схемами);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переводить рисунок на ткань;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составлять цветовое решение по данной композиции;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запяливать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ткань в пяльцы.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892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6951" y="252949"/>
            <a:ext cx="1054443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Личностные результаты: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проявление познавательной активности, расширение информированности в данной образовательной области;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 трудолюбия и ответственности за результаты своей деятельности; выражение желания учиться;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6192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формирование уважительного отношения к труду;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Метапредметные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результаты: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самостоятельное определение цели своего обучения, постановка и формулировка для себя новых задач в познавательной деятельности;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самостоятельная организация и выполнение различных творческих работ по созданию изделий;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организация учебного сотрудничества и совместной деятельности с учителем и сверстниками; согласование и координация совместной познавательно-трудовой деятельности с другими её участниками;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Предметные результаты: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овладение необходимыми приемами вышивки;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освоение базовых швов;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умение выразить свой замысел;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 умений применять технологии представления, преобразования и использования информации;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соблюдение трудовой и технологической дисциплины;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соблюдение норм и правил безопасного труда, пожарной безопасности, правил санитарии и гигиены;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сочетание образного и логического мышления в проектной деятельности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964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1885" y="642587"/>
            <a:ext cx="9641941" cy="4537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Воспитательная работа. </a:t>
            </a:r>
            <a:endParaRPr lang="ru-RU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Воспитательный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потенциал (цель, задачи воспитательной работы, ожидаемые результаты, формы проведения воспитательных мероприятий, методы воспитательного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воздействия, план воспитательной работы).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Воспитательная деятельность – реализация комплекса организационно педагогических задач, решаемых </a:t>
            </a:r>
            <a:r>
              <a:rPr lang="ru-RU" dirty="0" smtClean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педагогом </a:t>
            </a:r>
            <a:r>
              <a:rPr lang="ru-RU" dirty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целью обеспечения оптимального развития личности, выбор форм и методов воспитания в соответствии с поставленными задачами и сам процесс их реализации</a:t>
            </a:r>
            <a:r>
              <a:rPr lang="ru-RU" dirty="0" smtClean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49580" algn="ctr">
              <a:lnSpc>
                <a:spcPct val="107000"/>
              </a:lnSpc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Форма календарного плана воспитательной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</a:p>
          <a:p>
            <a:pPr indent="449580" algn="ctr">
              <a:lnSpc>
                <a:spcPct val="107000"/>
              </a:lnSpc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ctr">
              <a:lnSpc>
                <a:spcPct val="107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1A1A1A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1A1A1A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1A1A1A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135136"/>
              </p:ext>
            </p:extLst>
          </p:nvPr>
        </p:nvGraphicFramePr>
        <p:xfrm>
          <a:off x="2879003" y="3783139"/>
          <a:ext cx="7976101" cy="391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6619"/>
                <a:gridCol w="1647284"/>
                <a:gridCol w="1664765"/>
                <a:gridCol w="1964383"/>
                <a:gridCol w="217305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Название события,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Сроки проведения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Форма проведения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Практический результат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345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9059" y="1261584"/>
            <a:ext cx="9185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Глава 1. Статья 2, пункт 14: дополнительное образование - вид образования, который направлен на всестороннее удовлетворение образовательных потребностей человека в интеллектуальном, духовно-нравственном, физическом и (или) профессиональном совершенствовании </a:t>
            </a:r>
            <a:r>
              <a:rPr lang="ru-RU" b="1" dirty="0" smtClean="0"/>
              <a:t>и не сопровождается повышением уровня образования.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2097" y="461489"/>
            <a:ext cx="8600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Федеральный закон от 29 декабря 2012 г. № 273-ФЗ</a:t>
            </a:r>
          </a:p>
          <a:p>
            <a:pPr algn="ctr"/>
            <a:r>
              <a:rPr lang="ru-RU" b="1" dirty="0" smtClean="0"/>
              <a:t> "Об образовании в Российской Федерации"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9059" y="2917895"/>
            <a:ext cx="93169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Глава 10. Дополнительное образование</a:t>
            </a:r>
          </a:p>
          <a:p>
            <a:r>
              <a:rPr lang="ru-RU" dirty="0" smtClean="0"/>
              <a:t>Статья 75. Дополнительное образование детей и взрослых</a:t>
            </a:r>
          </a:p>
          <a:p>
            <a:pPr algn="just"/>
            <a:r>
              <a:rPr lang="ru-RU" dirty="0" smtClean="0"/>
              <a:t>1. Дополнительное образование детей и взрослых направлено на формирование и развитие творческих способностей детей и взрослых, удовлетворение их индивидуальных потребностей в интеллектуальном, нравственном и физическом совершенствовании, формирование культуры здорового и безопасного образа жизни, укрепление здоровья, а также на организацию их свободного времени. Дополнительное образование детей обеспечивает их адаптацию к жизни в обществе, профессиональную ориентацию, а также выявление и поддержку детей, проявивших выдающиеся способности. Дополнительные общеобразовательные программы для детей должны учитывать возрастные и индивидуальные особенности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94903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696807"/>
              </p:ext>
            </p:extLst>
          </p:nvPr>
        </p:nvGraphicFramePr>
        <p:xfrm>
          <a:off x="2493438" y="1267514"/>
          <a:ext cx="9335039" cy="15869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61649"/>
                <a:gridCol w="3581103"/>
                <a:gridCol w="769545"/>
                <a:gridCol w="1004934"/>
                <a:gridCol w="1066830"/>
                <a:gridCol w="2350978"/>
              </a:tblGrid>
              <a:tr h="266700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           Тема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Всего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часов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     Из  них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Формы контроля/аттестации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67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теория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практика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Вводное занятие. Введение в программу. </a:t>
                      </a:r>
                      <a:r>
                        <a:rPr lang="ru-RU" sz="1400" dirty="0" smtClean="0">
                          <a:effectLst/>
                        </a:rPr>
                        <a:t>Входной контроль.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Входная диагностика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Материалы, инструменты.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опрос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 вышивки лентами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опрос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749879" y="376068"/>
            <a:ext cx="535217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Учебный план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(стартовый уровень)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4232" y="3343273"/>
            <a:ext cx="93350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Содержание учебно-тематического  плана</a:t>
            </a:r>
            <a:endParaRPr lang="ru-RU" sz="2000" dirty="0"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Тема 1.  Вводное   занятие.</a:t>
            </a:r>
            <a:r>
              <a:rPr lang="ru-RU" sz="2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Введение в программу, правила работы в кабинете, организация рабочего места.  </a:t>
            </a: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Практика. </a:t>
            </a:r>
            <a:r>
              <a:rPr lang="ru-RU" sz="20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Входная </a:t>
            </a:r>
            <a:r>
              <a:rPr lang="ru-RU" sz="2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аттестация.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Тема 2. </a:t>
            </a: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Теория. Материалы</a:t>
            </a:r>
            <a:r>
              <a:rPr lang="ru-RU" sz="2000" b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, инструменты. </a:t>
            </a:r>
            <a:r>
              <a:rPr lang="ru-RU" sz="200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Оборудование, инструменты, их назначение, приёмы работы. Обучение приёмам работы  ножницами, иглами. Вышивание с помощью пялец, с напёрстком. Характеристика применяемых материалов (нитки, тесьма, ткани для основы, ленты, бисер, стразы, красители для тканей, клей). 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Тема 3.</a:t>
            </a:r>
            <a:r>
              <a:rPr lang="ru-RU" sz="20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Т</a:t>
            </a: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еория</a:t>
            </a:r>
            <a:r>
              <a:rPr lang="ru-RU" sz="20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История вышивки лентами. </a:t>
            </a:r>
            <a:r>
              <a:rPr lang="ru-RU" sz="2000" dirty="0" smtClean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Истоки вышивки шёлковыми лентами, расцвет как искусства, наше время в вышивке лентами.</a:t>
            </a:r>
            <a:endParaRPr lang="ru-RU" sz="2000" dirty="0">
              <a:effectLst/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7916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92741" y="457865"/>
            <a:ext cx="7111338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Календарный учебный график </a:t>
            </a:r>
            <a:endParaRPr lang="ru-RU" altLang="ru-RU" sz="2000" dirty="0"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 2026-2027 учебный год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47261"/>
              </p:ext>
            </p:extLst>
          </p:nvPr>
        </p:nvGraphicFramePr>
        <p:xfrm>
          <a:off x="1683867" y="1300682"/>
          <a:ext cx="10198444" cy="2228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4517"/>
                <a:gridCol w="934651"/>
                <a:gridCol w="727869"/>
                <a:gridCol w="1141431"/>
                <a:gridCol w="1859159"/>
                <a:gridCol w="978076"/>
                <a:gridCol w="1082052"/>
                <a:gridCol w="1124349"/>
                <a:gridCol w="1176340"/>
              </a:tblGrid>
              <a:tr h="8442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Уровень сложности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Год обучения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группы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Дата начала занятий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Дата окончания занятий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 учебных недель в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 учебных дней в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 учебных часов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нед./год.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Режим занятий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9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стартовый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1-ый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01.09.2026 </a:t>
                      </a:r>
                      <a:r>
                        <a:rPr lang="ru-RU" sz="1200" dirty="0">
                          <a:effectLst/>
                        </a:rPr>
                        <a:t>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31.05.2027г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4/144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раза в неделю по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часа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5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базовый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2-ой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01.09.2027 </a:t>
                      </a:r>
                      <a:r>
                        <a:rPr lang="ru-RU" sz="1200" dirty="0">
                          <a:effectLst/>
                        </a:rPr>
                        <a:t>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31.05.2028г.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6/216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раза в неделю по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часа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69401" y="3737099"/>
            <a:ext cx="8712451" cy="2443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Праздничные дни: 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ноября - День народного единства,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23 февраля – День защитника Отечества, </a:t>
            </a:r>
            <a:b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 марта – Международный женский день,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Радоница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11 мая 2027 года,</a:t>
            </a:r>
            <a:b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мая – Праздник Весны и Труда, </a:t>
            </a:r>
            <a:b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 мая – День Победы,                                                                                                                                 </a:t>
            </a:r>
          </a:p>
          <a:p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Зимние каникулы с 31.12.2026 года по 10.01.2027 года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082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1094" y="287494"/>
            <a:ext cx="6870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ОФОРМЛЕНИЕ КАЛЕНДАРНОГО УЧЕБНОГО ГРАФИКА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109481"/>
              </p:ext>
            </p:extLst>
          </p:nvPr>
        </p:nvGraphicFramePr>
        <p:xfrm>
          <a:off x="1779376" y="857596"/>
          <a:ext cx="10198444" cy="2697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7572"/>
                <a:gridCol w="811641"/>
                <a:gridCol w="882218"/>
                <a:gridCol w="1632104"/>
                <a:gridCol w="1164528"/>
                <a:gridCol w="800183"/>
                <a:gridCol w="1787610"/>
                <a:gridCol w="1280864"/>
                <a:gridCol w="1371724"/>
              </a:tblGrid>
              <a:tr h="6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проведения занятия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занятия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часов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Тема занятия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Место проведения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контроля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</a:tr>
              <a:tr h="2239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9.00-10.30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групповая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Вводное занятие. Введение в программу. Входной контроль. Инструктаж по ТБ.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кабинет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входная диагностика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911361"/>
              </p:ext>
            </p:extLst>
          </p:nvPr>
        </p:nvGraphicFramePr>
        <p:xfrm>
          <a:off x="1779378" y="4797112"/>
          <a:ext cx="10198442" cy="1178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7257"/>
                <a:gridCol w="2628218"/>
                <a:gridCol w="1131466"/>
                <a:gridCol w="1131466"/>
                <a:gridCol w="1131466"/>
                <a:gridCol w="1427257"/>
                <a:gridCol w="1321312"/>
              </a:tblGrid>
              <a:tr h="15811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Тема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 часов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практика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 плану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 факту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Вводное занятие. Инструктаж по ТБ. Входной контроль.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23857" y="3775983"/>
            <a:ext cx="765923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Календарно-тематический план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44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3070" y="197346"/>
            <a:ext cx="9555892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Формы контроля и оценочные материалы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данном подразделе следует указать методы отслеживания (диагностики) успешности овладения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обучающимися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содержанием программы, т.е. наличие оценочных материалов (пакета диагностических методик), позволяющих определить достижение обучающимися планируемых результатов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Входной контроль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проводится в начале года с целью определения уровня готовности обучающихся к обучению (тест, беседа, педагогическое наблюдение).</a:t>
            </a:r>
          </a:p>
          <a:p>
            <a:pPr lvl="0"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Промежуточный контроль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проходит в конце первого полугодия. Педагог следит за правильностью усвоения нового материала (мини-опрос, наблюдение, тестирование, коллективный анализ, самоанализ, выполнение упражнений).</a:t>
            </a:r>
          </a:p>
          <a:p>
            <a:pPr lvl="0"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Итоговый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проводится в конце учебного года, для того, чтобы выявить уровень полученных знаний и умений, приобретенных в данном учебном году. (Итоговое занятие, защита проекта, самостоятельная организация и проведение КТД и т.д.). </a:t>
            </a: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772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0" y="496490"/>
            <a:ext cx="981126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ОЦЕНОЧНЫЕ МАТЕРИАЛЫ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Оценочные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материалы – пакет диагностических методик, позволяющих определить достижение учащимися планируемых результатов;</a:t>
            </a:r>
          </a:p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Диагностические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процедуры обязательно должны иметь непосредственную связь с содержательно-тематическим направлением программы;</a:t>
            </a:r>
          </a:p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разработке заданий, используемых в оценочных материалах, необходимо опираться на соответствие уровня сложности заданий уровню программы, осваиваемому участником (принцип соответствия);</a:t>
            </a:r>
          </a:p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Оценочные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задания необходимо проектировать таким образом, чтобы результат их выполнения, сложившийся наличный уровень развития и образования участника сравнивался с его же предшествующим уровнем. Сравнения с результатами решений других участников программы, работающих на иных уровнях сложности, как правило, следует избегать. В ходе конкурсных и соревновательных процедур рекомендуется проводить публичную оценку тех или иных достижений, уровней развитости ребёнка лишь в рамках заданных номинаций, границы которых укладываются в зону ближайшего развития участника;</a:t>
            </a:r>
          </a:p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Обязательно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указываются авторы используемых методик, даются ссылки на источники информации. Сами диагностические материалы, бланки опросников, тексты тестов, нормативы выполнения, перечни и описания заданий помещаются в Приложении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программе и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составляются отдельно на каждый вид контроля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597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78590"/>
              </p:ext>
            </p:extLst>
          </p:nvPr>
        </p:nvGraphicFramePr>
        <p:xfrm>
          <a:off x="2965620" y="420131"/>
          <a:ext cx="8905103" cy="6163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5979"/>
                <a:gridCol w="6689124"/>
              </a:tblGrid>
              <a:tr h="3932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Уровни освоения программы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  <a:tr h="9742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Высокий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Обучающиеся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демонстрируют высокую заинтересованность в учебной, познавательной и творческой деятельности, составляющей содержание Программы. На итоговом тестировании показывают отличное знание теоретического материала, практическое применение знаний воплощается в качественный продукт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  <a:tr h="90616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Обучающиеся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демонстрируют достаточную заинтересованность в учебной, познавательной и творческой деятельности, составляющей содержание Программы. На итоговом тестировании показывают хорошее знание теоретического материала, практическое применение знаний воплощается в продукт, требующий незначительной доработки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  <a:tr h="8814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Низкий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Обучающиеся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демонстрируют низкий уровень заинтересованности в учебной, познавательной и творческой деятельности, составляющей содержание Программы. На итоговом тестировании показывают недостаточное знание теоретического материала, практическая работа не соответствует требованиям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8540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7258" y="155144"/>
            <a:ext cx="34118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Оценочные материалы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8574" y="779849"/>
            <a:ext cx="9012194" cy="4842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Тест № </a:t>
            </a:r>
            <a:r>
              <a:rPr lang="ru-RU" b="1" u="sng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(входной контроль)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Вышивка лентами имеет довольно долгую историю, берущую своё начало в?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Исландии;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Франции;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в) Древней Греции;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Африке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В каком году до нашей эры изготовила ткань из шелковых нитей?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в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2640;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1158;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3894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550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какой стране король любил украшать лентами одежду и предметы интерьера?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Людовик XIV;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Людовик X;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Людовик I;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Людовик III;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4978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3245" y="425957"/>
            <a:ext cx="97892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Условия реализации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ДООП 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наличие необходимых (реальных)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материально-технических условий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реализации программы (прописано через характеристику помещения для занятий по программе, перечень оборудования, инструментов и материалов, необходимых для реализации программы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lvl="0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наличие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информационных и кадровых условий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реализации программы, обеспечивающих достижение планируемых результатов;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Кадровое обеспечение программы – педагог дополнительного образования, который осуществляет деятельность по реализации данной программы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  Методическое обеспечение дополнительной общеобразовательной общеразвивающей программы: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(представлено краткое описание методики работы по программе) обеспечение программы методическими видами продукции, необходимыми для ее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реализации.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формы: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лабораторная работа/эксперимент, исследовательская работа, тренинг, проблемная дискуссия/ лекция, практикумы, деловая/ролевая/имитационная игра и т.д.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0704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9457" y="439710"/>
            <a:ext cx="9632887" cy="4881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Список литературы.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Список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использованной и рекомендуемой литературы, цифровых ресурсов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включает перечень основной и дополнительной литературы (учебные пособия, сборники упражнений (контрольных заданий, тестов, практических работ и практикумов), справочные пособия (словари, справочники); наглядный материал (альбомы, атласы, карты, таблицы);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оформляется в соответствии с требованиями ГОСТ;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важной особенностью является современность литературы.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Список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литературы содержит перечень литературы, необходимой для успешного освоения программы; оформляется в соответствии с требованиями к библиографическим ссылкам и библиографическим описаниям (ГОСТ Р 7.0.100-2018); может быть составлен для разных участников образовательного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процесса: для педагога, для обучающихся.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указать интернет-источники, которые используются при реализации ДООП.</a:t>
            </a:r>
          </a:p>
        </p:txBody>
      </p:sp>
    </p:spTree>
    <p:extLst>
      <p:ext uri="{BB962C8B-B14F-4D97-AF65-F5344CB8AC3E}">
        <p14:creationId xmlns:p14="http://schemas.microsoft.com/office/powerpoint/2010/main" val="1579367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2628" y="391461"/>
            <a:ext cx="90698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Литература для педагога: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/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Агапова, Ирина Анатольевна. Поделки из бумаги: оригами и другие игрушки из бумаги и картона / Ирина Агапова, Маргарита Давыдова. - Москва: Лада, 2007 (Ульяновск: Ульяновский Дом печати). - 187, [4] с.: ил.; 24 см. - (Домашняя мастерица).; ISBN 978-5-94832-255-1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92627" y="2016315"/>
            <a:ext cx="906985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Литература для учащихся: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/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Цирулик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Наталия Александровна. Умные руки. Виды художественной обработки материалов. Моделирование и конструирование: учеб. для 1-го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/ Н. А.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Цирулик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Т. Н.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Проснякова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[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худож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О. Фердинанд и др.]. — Самара: Федоров, Учеб. лит., 2005. — 80 с.: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ил.: 30 см.; ISBN 5-9507-0130-5 (в обл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3774" y="3887390"/>
            <a:ext cx="91687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Интернет-источники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«Вышивка является важным участником построения пространства и создания атмосферы»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https://www.livemaster.ru/topic/1123567-volshebstvo-vyshivki-chast-4-vyshivka-v-sovremennom-interere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Вышивка лентами для начинающих 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https://zvetnoe.ru/club/poleznye-stati/vyshivka-lentami-dlya-nachinayushchikh/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03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9675" y="1004136"/>
            <a:ext cx="888862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2. </a:t>
            </a:r>
            <a:r>
              <a:rPr lang="ru-RU" b="1" dirty="0" smtClean="0"/>
              <a:t>Дополнительные общеобразовательные программы подразделяются на общеразвивающие и предпрофессиональные программы. </a:t>
            </a:r>
            <a:r>
              <a:rPr lang="ru-RU" dirty="0" smtClean="0"/>
              <a:t>Дополнительные общеразвивающие программы реализуются как для детей, так и для взрослых. Дополнительные предпрофессиональные программы в сфере искусств, физической культуры и спорта реализуются для детей.</a:t>
            </a:r>
          </a:p>
          <a:p>
            <a:pPr algn="just"/>
            <a:r>
              <a:rPr lang="ru-RU" dirty="0" smtClean="0"/>
              <a:t>       3. К освоению дополнительных общеобразовательных программ допускаются любые лица без предъявления требований к уровню образования, если иное не обусловлено спецификой реализуемой образовательной программы.</a:t>
            </a:r>
          </a:p>
          <a:p>
            <a:pPr algn="just"/>
            <a:r>
              <a:rPr lang="ru-RU" dirty="0" smtClean="0"/>
              <a:t>      4. </a:t>
            </a:r>
            <a:r>
              <a:rPr lang="ru-RU" b="1" dirty="0" smtClean="0"/>
              <a:t>Содержание дополнительных общеразвивающих программ и сроки обучения по ним определяются образовательной программой, разработанной и утвержденной организацией, осуществляющей образовательную деятельность. </a:t>
            </a:r>
            <a:r>
              <a:rPr lang="ru-RU" dirty="0" smtClean="0"/>
              <a:t>Содержание дополнительных предпрофессиональных программ определяется образовательной программой, разработанной и утвержденной организацией, осуществляющей образовательную деятельность, в соответствии с федеральными государственными требованиями.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8777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0527" y="829009"/>
            <a:ext cx="9325069" cy="598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Технические требования к оформлению программ дополнительного образования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 является официальным документом и составляется в соответствии с требованиями правил делопроизводства образовательной организации, в которой она составлена и реализуется.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Существуют единые требования к текстовым документам: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текст набирается шрифтом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Times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Roman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12-14 размера;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межстрочный интервал 1-1,5;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выравнивание текста по ширине;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абзац 1,25 см;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поля: верхнее, нижнее – 2 см, левое - 3 см, правое 1-1,5 см;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таблицы вставляются непосредственно в текст. Объемные таблицы выносятся в приложения с указанием № приложения в тексте программы;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допускается выделение в тексте полужирны шрифтом, курсивом и подчеркиванием, без чрезмерного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выделения;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Номер страниц 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проставляется </a:t>
            </a:r>
            <a:r>
              <a:rPr lang="ru-RU" sz="2000" smtClean="0">
                <a:latin typeface="Arial" panose="020B0604020202020204" pitchFamily="34" charset="0"/>
                <a:cs typeface="Arial" panose="020B0604020202020204" pitchFamily="34" charset="0"/>
              </a:rPr>
              <a:t>вверху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страницы, 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smtClean="0">
                <a:latin typeface="Arial" panose="020B0604020202020204" pitchFamily="34" charset="0"/>
                <a:cs typeface="Arial" panose="020B0604020202020204" pitchFamily="34" charset="0"/>
              </a:rPr>
              <a:t>середине листа.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10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1178" y="363422"/>
            <a:ext cx="9358184" cy="768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0" lvl="1" algn="ctr">
              <a:lnSpc>
                <a:spcPct val="115000"/>
              </a:lnSpc>
              <a:spcBef>
                <a:spcPts val="445"/>
              </a:spcBef>
              <a:spcAft>
                <a:spcPts val="0"/>
              </a:spcAft>
              <a:tabLst>
                <a:tab pos="1101090" algn="l"/>
                <a:tab pos="1101725" algn="l"/>
              </a:tabLst>
            </a:pPr>
            <a:r>
              <a:rPr lang="ru-RU" sz="2000" b="1" kern="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Нормативно-правовые основания для разработки дополнительных общеразвивающих программ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2008" y="1387053"/>
            <a:ext cx="9542351" cy="3636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570" marR="82550" indent="448945" algn="just">
              <a:lnSpc>
                <a:spcPct val="97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1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Федеральный</a:t>
            </a:r>
            <a:r>
              <a:rPr lang="ru-RU" spc="-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Закон</a:t>
            </a:r>
            <a:r>
              <a:rPr lang="ru-RU" spc="-4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</a:t>
            </a:r>
            <a:r>
              <a:rPr lang="ru-RU" spc="-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29.12.2012</a:t>
            </a:r>
            <a:r>
              <a:rPr lang="ru-RU" spc="-4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</a:t>
            </a:r>
            <a:r>
              <a:rPr lang="ru-RU" spc="-3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273-ФЗ</a:t>
            </a:r>
            <a:r>
              <a:rPr lang="ru-RU" spc="-3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(ред.</a:t>
            </a:r>
            <a:r>
              <a:rPr lang="ru-RU" spc="-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</a:t>
            </a:r>
            <a:r>
              <a:rPr lang="ru-RU" spc="-5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31.07.2020)</a:t>
            </a:r>
            <a:r>
              <a:rPr lang="ru-RU" spc="-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"Об</a:t>
            </a:r>
            <a:r>
              <a:rPr lang="ru-RU" spc="-3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образовании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Российской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Федерации"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(с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изм.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доп.,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вступ.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силу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01.08.2020);</a:t>
            </a:r>
          </a:p>
          <a:p>
            <a:pPr marL="115570" marR="82550" indent="448945" algn="just">
              <a:lnSpc>
                <a:spcPct val="97000"/>
              </a:lnSpc>
              <a:spcBef>
                <a:spcPts val="20"/>
              </a:spcBef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31.07.2020 № 304-ФЗ «О внесении изменений в Федеральный закон Российской Федерации «Об образовании в Российской Федерации» по вопросам воспитания». </a:t>
            </a: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15570" marR="76835" indent="448945" algn="just">
              <a:lnSpc>
                <a:spcPct val="95000"/>
              </a:lnSpc>
              <a:spcBef>
                <a:spcPts val="60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Концепция развития дополнительного образования детей до 2030 года / Распоряжение Правительства Российской Федерации от 31.03.2022 № 678-р. </a:t>
            </a:r>
          </a:p>
          <a:p>
            <a:pPr lvl="0" algn="just"/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труда и социальной защиты Российской Федерации от 05.05.2018 № 298 «Об утверждении профессионального стандарта "Педагог дополнительного образования детей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взрослых».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Просвещения Российской Федерации от 27.07.2022 г. № 629 «Об утверждении Порядка организации и осуществления образовательной деятельности по дополнительным общеразвивающим программам»;</a:t>
            </a:r>
          </a:p>
        </p:txBody>
      </p:sp>
    </p:spTree>
    <p:extLst>
      <p:ext uri="{BB962C8B-B14F-4D97-AF65-F5344CB8AC3E}">
        <p14:creationId xmlns:p14="http://schemas.microsoft.com/office/powerpoint/2010/main" val="216926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4043" y="397595"/>
            <a:ext cx="10330249" cy="610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−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образования и науки Российской Федерации от 23.08.2017 № 816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программ». </a:t>
            </a:r>
          </a:p>
          <a:p>
            <a:pPr marL="115570" marR="81915" indent="448945" algn="just">
              <a:lnSpc>
                <a:spcPct val="98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  </a:t>
            </a:r>
            <a:r>
              <a:rPr lang="ru-RU" spc="15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Письмо  </a:t>
            </a:r>
            <a:r>
              <a:rPr lang="ru-RU" spc="5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Минобрнауки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pc="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России  </a:t>
            </a:r>
            <a:r>
              <a:rPr lang="ru-RU" spc="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 </a:t>
            </a:r>
            <a:r>
              <a:rPr lang="ru-RU" spc="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29.03.2016  </a:t>
            </a:r>
            <a:r>
              <a:rPr lang="ru-RU" spc="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 </a:t>
            </a:r>
            <a:r>
              <a:rPr lang="ru-RU" spc="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  </a:t>
            </a:r>
            <a:r>
              <a:rPr lang="ru-RU" spc="6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ВК-641/09 «Методические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рекомендации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реализации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адаптированных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дополнительных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общеобразовательных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программ,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способствующих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социально-психологической реабилитации, профессиональному</a:t>
            </a:r>
            <a:r>
              <a:rPr lang="ru-RU" spc="-3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самоопределению детей с ограниченными возможностями здоровья, включая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детей-инвалидов,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учетом</a:t>
            </a:r>
            <a:r>
              <a:rPr lang="ru-RU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их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особых</a:t>
            </a:r>
            <a:r>
              <a:rPr lang="ru-RU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образовательных потребностей»;</a:t>
            </a:r>
          </a:p>
          <a:p>
            <a:pPr marL="115570" marR="80645" indent="448945" algn="just">
              <a:lnSpc>
                <a:spcPct val="98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Письмо Министерства образования и науки РФ от 18.11.2015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№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09-3242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направлении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методических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рекомендаций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проектированию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дополнительных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общеразвивающих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(включая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разноуровневые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программы)</a:t>
            </a:r>
            <a:r>
              <a:rPr lang="ru-RU" spc="40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разработанные</a:t>
            </a:r>
            <a:r>
              <a:rPr lang="ru-RU" spc="4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Минобрнауки</a:t>
            </a:r>
            <a:r>
              <a:rPr lang="ru-RU" spc="4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России</a:t>
            </a:r>
            <a:r>
              <a:rPr lang="ru-RU" spc="4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совместно</a:t>
            </a:r>
            <a:r>
              <a:rPr lang="ru-RU" spc="4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pc="40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ГАОУ</a:t>
            </a:r>
            <a:r>
              <a:rPr lang="ru-RU" spc="4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 «Московский   </a:t>
            </a:r>
            <a:r>
              <a:rPr lang="ru-RU" spc="19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государственный   </a:t>
            </a:r>
            <a:r>
              <a:rPr lang="ru-RU" spc="19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педагогический   </a:t>
            </a:r>
            <a:r>
              <a:rPr lang="ru-RU" spc="19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университет»,   </a:t>
            </a:r>
            <a:r>
              <a:rPr lang="ru-RU" spc="19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ФГАУ «Федеральный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институт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образования»,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ДПО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«Открытое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образование»;</a:t>
            </a:r>
          </a:p>
          <a:p>
            <a:pPr lvl="0" algn="just"/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−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образования и науки Российской Федерации и Министерства просвещения Российской Федерации от 05.08.2020 № 882/391 «Об организации и осуществлении образовательной деятельности по сетевой форме реализации образовательных программ». </a:t>
            </a:r>
          </a:p>
          <a:p>
            <a:pPr marL="115570" marR="78105" indent="448945" algn="just">
              <a:lnSpc>
                <a:spcPct val="98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−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Постановление Главного государственного санитарного врача РФ от</a:t>
            </a:r>
            <a:r>
              <a:rPr lang="ru-RU" spc="-3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28.09.2020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 «Об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утверждении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СанПиН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2.4.3648-20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«Санитарно-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эпидемиологические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организациям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воспитания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обучения,</a:t>
            </a:r>
            <a:r>
              <a:rPr lang="ru-RU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отдыха</a:t>
            </a:r>
            <a:r>
              <a:rPr lang="ru-RU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оздоровления</a:t>
            </a:r>
            <a:r>
              <a:rPr lang="ru-RU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детей и молодежи».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5578" y="1085472"/>
            <a:ext cx="8880389" cy="3476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Дополнительная образовательная программа, включает следующие структурные элементы:</a:t>
            </a:r>
            <a:endParaRPr lang="ru-RU" sz="2800" dirty="0" smtClean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1.Титульный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лист.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2.Комплекс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основных характеристик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ДООП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3.Комплекс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организационно-педагогических условий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ДООП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4.Список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литературы. </a:t>
            </a:r>
          </a:p>
        </p:txBody>
      </p:sp>
    </p:spTree>
    <p:extLst>
      <p:ext uri="{BB962C8B-B14F-4D97-AF65-F5344CB8AC3E}">
        <p14:creationId xmlns:p14="http://schemas.microsoft.com/office/powerpoint/2010/main" val="128350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735" y="567384"/>
            <a:ext cx="9588843" cy="6244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Титульный лист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титульном листе рекомендуется указывать:</a:t>
            </a:r>
            <a:endParaRPr lang="ru-RU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полное наименование образовательной организации (в соответствии с Уставом);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когда и кем согласована и утверждена программа (№ и дата протокола заседания педагогического совета);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гриф утверждения программы руководителем образовательной организации (дата, № приказа);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 (дополнительная общеобразовательная общеразвивающая программа) и подвид программы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разноуровневая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модульная, реализуемая в сетевой форме, дистанционная, с применением дистанционных технологий, адаптированная);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название ДООП;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направленность ДООП;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уровень ДООП;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адресат программы (возраст детей, на которых рассчитана);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 группы;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срок реализации;</a:t>
            </a:r>
          </a:p>
          <a:p>
            <a:pPr lvl="0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-номер программы в Навигаторе;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Ф.И.О., должность автора/составителя программы;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название населённого пункта, в котором реализуется программа;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 разработки/переработки ДООП.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44517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33599" y="233372"/>
            <a:ext cx="9934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6249" y="270043"/>
            <a:ext cx="10495004" cy="6157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МУНИЦИПАЛЬНОЕ БЮДЖЕТНОЕ УЧРЕЖДЕНИЕ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ДОПОЛНИТЕЛЬНОГО ОБРАЗОВАНИЯ «ЦЕНТР ВНЕШКОЛЬНОЙ РАБОТЫ»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ИЗОБИЛЬНЕНСКОГО МУНИЦИПАЛЬНОГО ОКРУГА СТАВРОПОЛЬСКОГО КРАЯ</a:t>
            </a:r>
          </a:p>
          <a:p>
            <a:pPr algn="just">
              <a:spcAft>
                <a:spcPts val="0"/>
              </a:spcAft>
            </a:pPr>
            <a:r>
              <a:rPr lang="ru-RU" sz="1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47060" algn="r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	         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r">
              <a:spcAft>
                <a:spcPts val="0"/>
              </a:spcAft>
            </a:pPr>
            <a:endParaRPr lang="ru-RU" sz="1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ДОПОЛНИТЕЛЬНАЯ ОБЩЕРАЗВИВАЮЩА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ОБЩЕОБРАЗОВАТЕЛЬНАЯ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ПРОГРАММА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ВОЛШЕБНЫЙ ЛОСКУТОК»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(вышивка лентами)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художественной направленности</a:t>
            </a:r>
          </a:p>
          <a:p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Уровень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программы: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стартовый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Возрастная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категория: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 лет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Состав группы: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 10 до 15 обучающихся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Срок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реализации: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год</a:t>
            </a:r>
          </a:p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-номер программы в Навигаторе: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________</a:t>
            </a:r>
          </a:p>
          <a:p>
            <a:pPr algn="r">
              <a:spcAft>
                <a:spcPts val="0"/>
              </a:spcAft>
            </a:pPr>
            <a:r>
              <a:rPr lang="ru-RU" sz="1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Автор-составитель:</a:t>
            </a:r>
          </a:p>
          <a:p>
            <a:pPr algn="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Шмидт Антонина Викторовна</a:t>
            </a:r>
          </a:p>
          <a:p>
            <a:pPr algn="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 дополнительного образования</a:t>
            </a:r>
          </a:p>
          <a:p>
            <a:pPr algn="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первой категории</a:t>
            </a:r>
          </a:p>
          <a:p>
            <a:pPr>
              <a:spcAft>
                <a:spcPts val="0"/>
              </a:spcAft>
            </a:pPr>
            <a:r>
              <a:rPr lang="ru-RU" sz="1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город Изобильный, 2026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819275" algn="l"/>
                <a:tab pos="2969895" algn="ctr"/>
              </a:tabLst>
            </a:pPr>
            <a:r>
              <a:rPr lang="ru-RU" sz="1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229105"/>
              </p:ext>
            </p:extLst>
          </p:nvPr>
        </p:nvGraphicFramePr>
        <p:xfrm>
          <a:off x="2269401" y="1264064"/>
          <a:ext cx="81280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494520"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Принята на заседании</a:t>
                      </a:r>
                    </a:p>
                    <a:p>
                      <a:r>
                        <a:rPr lang="ru-RU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Педагогического совета</a:t>
                      </a:r>
                    </a:p>
                    <a:p>
                      <a:r>
                        <a:rPr lang="ru-RU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Протокол № 1</a:t>
                      </a:r>
                      <a:r>
                        <a:rPr lang="ru-RU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28.08.2026 г.</a:t>
                      </a:r>
                      <a:endParaRPr lang="ru-RU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УТВЕРЖДАЮ:</a:t>
                      </a:r>
                    </a:p>
                    <a:p>
                      <a:pPr algn="r"/>
                      <a:r>
                        <a:rPr lang="ru-RU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Директор МБУДО «ЦВР» ИМОСК</a:t>
                      </a:r>
                    </a:p>
                    <a:p>
                      <a:pPr algn="r"/>
                      <a:r>
                        <a:rPr lang="ru-RU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_______________</a:t>
                      </a:r>
                      <a:r>
                        <a:rPr lang="ru-RU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И.П. </a:t>
                      </a:r>
                      <a:r>
                        <a:rPr lang="ru-RU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Боровская</a:t>
                      </a:r>
                      <a:endParaRPr lang="ru-RU" b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ru-RU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Приказ № 54 от 28.08.2026 г. </a:t>
                      </a:r>
                      <a:endParaRPr lang="ru-RU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7104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1884</TotalTime>
  <Words>3389</Words>
  <Application>Microsoft Office PowerPoint</Application>
  <PresentationFormat>Широкоэкранный</PresentationFormat>
  <Paragraphs>442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9" baseType="lpstr">
      <vt:lpstr>Arial Unicode MS</vt:lpstr>
      <vt:lpstr>Arial</vt:lpstr>
      <vt:lpstr>Calibri</vt:lpstr>
      <vt:lpstr>Century Gothic</vt:lpstr>
      <vt:lpstr>Segoe UI Symbol</vt:lpstr>
      <vt:lpstr>Symbol</vt:lpstr>
      <vt:lpstr>Times New Roman</vt:lpstr>
      <vt:lpstr>Wingdings 3</vt:lpstr>
      <vt:lpstr>Легкий дым</vt:lpstr>
      <vt:lpstr>Методические рекомендации по составлению дополнительных общеразвивающих программ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составлению дополнительных общеразвивающих программ</dc:title>
  <dc:creator>Tomb</dc:creator>
  <cp:lastModifiedBy>CVR</cp:lastModifiedBy>
  <cp:revision>77</cp:revision>
  <dcterms:created xsi:type="dcterms:W3CDTF">2022-01-11T06:49:47Z</dcterms:created>
  <dcterms:modified xsi:type="dcterms:W3CDTF">2026-05-20T11:48:39Z</dcterms:modified>
</cp:coreProperties>
</file>